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4D_B27BF2FC.xml" ContentType="application/vnd.ms-powerpoint.comments+xml"/>
  <Override PartName="/ppt/ink/ink1.xml" ContentType="application/inkml+xml"/>
  <Override PartName="/ppt/ink/ink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34"/>
  </p:notesMasterIdLst>
  <p:sldIdLst>
    <p:sldId id="324" r:id="rId2"/>
    <p:sldId id="358" r:id="rId3"/>
    <p:sldId id="365" r:id="rId4"/>
    <p:sldId id="367" r:id="rId5"/>
    <p:sldId id="371" r:id="rId6"/>
    <p:sldId id="331" r:id="rId7"/>
    <p:sldId id="362" r:id="rId8"/>
    <p:sldId id="363" r:id="rId9"/>
    <p:sldId id="368" r:id="rId10"/>
    <p:sldId id="369" r:id="rId11"/>
    <p:sldId id="333" r:id="rId12"/>
    <p:sldId id="336" r:id="rId13"/>
    <p:sldId id="360" r:id="rId14"/>
    <p:sldId id="316" r:id="rId15"/>
    <p:sldId id="329" r:id="rId16"/>
    <p:sldId id="353" r:id="rId17"/>
    <p:sldId id="351" r:id="rId18"/>
    <p:sldId id="352" r:id="rId19"/>
    <p:sldId id="350" r:id="rId20"/>
    <p:sldId id="354" r:id="rId21"/>
    <p:sldId id="359" r:id="rId22"/>
    <p:sldId id="372" r:id="rId23"/>
    <p:sldId id="332" r:id="rId24"/>
    <p:sldId id="366" r:id="rId25"/>
    <p:sldId id="374" r:id="rId26"/>
    <p:sldId id="370" r:id="rId27"/>
    <p:sldId id="373" r:id="rId28"/>
    <p:sldId id="346" r:id="rId29"/>
    <p:sldId id="361" r:id="rId30"/>
    <p:sldId id="375" r:id="rId31"/>
    <p:sldId id="355" r:id="rId32"/>
    <p:sldId id="326" r:id="rId33"/>
  </p:sldIdLst>
  <p:sldSz cx="9144000" cy="6858000" type="screen4x3"/>
  <p:notesSz cx="6858000" cy="22955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9725D5-0B60-0D5E-5784-207EDC7DB87D}" name="martha espinoza" initials="me" userId="966baccf024cf64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ita" initials="MY" lastIdx="0" clrIdx="0">
    <p:extLst>
      <p:ext uri="{19B8F6BF-5375-455C-9EA6-DF929625EA0E}">
        <p15:presenceInfo xmlns:p15="http://schemas.microsoft.com/office/powerpoint/2012/main" userId="Margar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38" autoAdjust="0"/>
    <p:restoredTop sz="94249" autoAdjust="0"/>
  </p:normalViewPr>
  <p:slideViewPr>
    <p:cSldViewPr>
      <p:cViewPr varScale="1">
        <p:scale>
          <a:sx n="68" d="100"/>
          <a:sy n="68" d="100"/>
        </p:scale>
        <p:origin x="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4D_B27BF2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B97F67-C06B-423F-AAD1-C0826288F0C6}" authorId="{289725D5-0B60-0D5E-5784-207EDC7DB87D}" created="2022-02-18T06:43:51.635">
    <pc:sldMkLst xmlns:pc="http://schemas.microsoft.com/office/powerpoint/2013/main/command">
      <pc:docMk/>
      <pc:sldMk cId="2994467580" sldId="333"/>
    </pc:sldMkLst>
    <p188:txBody>
      <a:bodyPr/>
      <a:lstStyle/>
      <a:p>
        <a:r>
          <a:rPr lang="en-US"/>
          <a:t>Los convenios revisados :  Panteón Metropolitano, Funcrisa, Aprofe, Interhospital.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3T18:47:21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1027 229,'90'-3,"109"-19,-125 12,23-3,163-21,270 1,301 35,-795-4,0-2,0-1,-1-2,40-13,-37 9,2 1,-1 3,44-3,134-8,80-2,-170 18,237 6,-317 1,0 1,-1 3,0 1,77 29,167 92,68 94,-190-111,-148-98,-1 0,-1 2,0 0,-2 1,0 1,-1 1,19 32,33 44,-52-76,0 0,-2 1,0 0,-2 1,-1 1,9 25,33 154,-35-129,-5-5,-3 1,-4 0,-4 121,-2-124,0-55,0 0,-1 0,0-1,-1 1,0 0,-1-1,0 0,-10 19,-6 5,-32 42,4-7,-74 102,31-73,48-55,21-22,-1-2,-1 0,0-2,-41 23,-113 48,110-59,-1-4,-1-2,0-3,-2-4,-1-3,1-2,-141 2,-89-13,-257-6,86-51,24 1,360 46,-124-28,129 20,23 9,-106-2,-23-3,-603-109,649 109,103 12,0-2,1-2,0-2,-75-23,83 21,-1 0,1 2,-60-5,54 9,1-3,-59-15,76 15,0-1,1 0,0-2,0 0,1-1,0 0,1-2,0 0,1-1,-22-23,2-2,23 25,0-1,0 0,1 0,1-2,1 1,0-1,1 0,1-1,-10-28,-9-43,14 49,1 0,2-1,2 0,-3-44,14-317,6 325,4 0,27-91,-29 138,1 1,2 0,1 0,1 1,1 2,27-31,-8 6,-15 23,1 1,1 1,1 1,39-30,116-70,-109 77,-46 33,2 1,-1 2,1 0,1 2,0 0,0 2,1 1,0 1,0 2,0 1,34 1,-29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3T18:47:23.7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3C8F5-A07B-436E-9C6C-B41E46816815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2DAC-8834-4D1D-A273-8FEA805D2E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038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85AC-8E68-4124-9BE1-73E5A6DA6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31A77-259D-453C-818D-1919B6B58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7AB8A7-9052-4FBC-8EC3-CF6965C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F48DF-4AEE-48C4-81B0-F2BC6B05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895A8-7FB8-48E9-BF3F-8F1B2955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37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9D9C4-4322-476A-ADA9-DFD58735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6A3236-1F7E-4F81-9F4D-6BB1624AD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7C225-82BF-4527-BDE6-092B29D0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12B9B-B56E-4E53-8D38-A187BD34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A76DB5-F046-442B-8590-F17BB08F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68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9B2FBB-283A-4F23-8FD1-8D675609A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DA3BD1-5696-48EF-9B52-BF0B7D209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C7A5C-2BED-4CA3-B243-0BA6F276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5C34A-4CD6-4233-9505-D57AD568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77EF99-88EF-4662-9519-61166BAD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832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4D8B7-8E24-4F9B-B8F7-AADB5222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99F38-FB12-4B60-9B13-CF754EF0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40163-44BB-454D-9CBE-CC028985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BBCE0-7C86-4357-ACA2-46352417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0ADAE5-D910-474F-93DF-A645467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157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28E1-FB63-4CAD-965D-050F938F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0F393C-6902-4D33-861E-2ECEE424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ECB17-046A-42C2-81CE-433CACA1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896860-AD7C-4657-8320-6109BAD4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E45A32-FADE-4A6B-949B-6A033B89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0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81C69-3AB0-4FC0-B562-F9FC571A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51127-C927-447F-8060-9AAB6738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C81F7E-F9CD-488C-86C0-B27FD22C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2E4F47-8AF0-4FBD-9238-B46A4E44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AA4929-932E-4ADB-B1E8-F7A6496F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22331-452F-409F-B733-866FC98B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6390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FDD8D-74E5-49EB-8745-DDC7476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31BF0-3D57-43B7-B8CF-D3F0819BB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47A85C-B4DF-485F-8F04-3D23612EA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9150AE-9088-4B94-9611-18E5D032E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F76CD9-FD3C-4C75-8A74-CFB7F9817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E59416-CB25-43C6-9A07-4269A187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34E109-8A13-4CB9-BFDB-E7B11FB5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6D10C-420E-4BE1-A237-FB1F47C2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3526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FC280-ECAC-40E2-874F-6428786C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57E9C1-2443-4231-BBC6-B2752641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40B1EE-E6AC-41A0-A52D-0972DA08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6E765-01BD-44DC-BCBD-73704502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953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006EA1-B265-4F0E-9C61-6B2ED080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CECF89-BAF5-45B8-A180-02E7C647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650A0C-41CC-4AE8-B6FD-59233255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9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F12CB-D18F-4E87-80A5-6AB06F8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CCC17-6D13-44CE-A98C-05F6C90A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A51D9D-B4E5-4912-A3C3-BE0791159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C028-F542-4959-981E-A6E34357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0D33D-37D9-4D1A-9A22-DFD2E3C0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731E3-B0E5-4E23-A9F2-E13E6DA2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9659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FC36E-5F80-456A-892F-F99848D7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F163AE-EDEE-4AD9-A77E-E5D22071D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B3004B-AD31-4DB6-995F-13FA5C1BB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2A0F35-CCA5-413F-94B9-14FFB1D2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FC25B-3D0E-4DB3-9F55-22975D93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41F47D-B1C6-4A6C-9C62-C89FC8F3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48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F05799-B73D-4B06-8890-A39A6361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4D314C-4D29-4D98-B360-EE48551D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7FC12-8ED8-44EE-9A4D-6C74285ED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63DA-D3BD-49BC-B2BB-0EC018819D38}" type="datetimeFigureOut">
              <a:rPr lang="es-EC" smtClean="0"/>
              <a:t>13/4/2022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385AF-802D-4C1B-9586-2E5D91A6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891B7-9171-454F-A7B1-2223D513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BA04-96CD-4E7F-B2E4-2E51D44633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335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4D_B27BF2FC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jecutiva1@comitepuertoazul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mailto:Ejecutiva4@comitepuertoazul.org" TargetMode="External"/><Relationship Id="rId4" Type="http://schemas.openxmlformats.org/officeDocument/2006/relationships/hyperlink" Target="mailto:Ejecutiva2@comitepuertoazul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Imagen 512">
            <a:extLst>
              <a:ext uri="{FF2B5EF4-FFF2-40B4-BE49-F238E27FC236}">
                <a16:creationId xmlns:a16="http://schemas.microsoft.com/office/drawing/2014/main" id="{8CE3BD35-A45F-4D58-A759-6B1FBD31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" y="2101706"/>
            <a:ext cx="9144000" cy="51435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74A62B0-6D35-47D5-9DCB-A60A6F1F3C38}"/>
              </a:ext>
            </a:extLst>
          </p:cNvPr>
          <p:cNvSpPr/>
          <p:nvPr/>
        </p:nvSpPr>
        <p:spPr>
          <a:xfrm>
            <a:off x="824406" y="3838417"/>
            <a:ext cx="7488832" cy="1427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III - FORO COMUNITARIO  DE PUERTO AZUL  </a:t>
            </a:r>
          </a:p>
          <a:p>
            <a:pPr algn="ctr"/>
            <a:r>
              <a:rPr lang="es-ES" sz="3200" dirty="0"/>
              <a:t>Marzo  19-2022  </a:t>
            </a:r>
          </a:p>
          <a:p>
            <a:pPr algn="ctr"/>
            <a:r>
              <a:rPr lang="es-ES" sz="3200" dirty="0"/>
              <a:t>Guayaquil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FD42A92-F7FC-4195-83A5-BEF10E45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50890"/>
            <a:ext cx="1745353" cy="2368693"/>
          </a:xfrm>
          <a:prstGeom prst="rect">
            <a:avLst/>
          </a:prstGeom>
          <a:noFill/>
        </p:spPr>
      </p:pic>
      <p:sp>
        <p:nvSpPr>
          <p:cNvPr id="511" name="Oval 6">
            <a:extLst>
              <a:ext uri="{FF2B5EF4-FFF2-40B4-BE49-F238E27FC236}">
                <a16:creationId xmlns:a16="http://schemas.microsoft.com/office/drawing/2014/main" id="{09815C0E-71A6-489B-9DAD-12D07A40106A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extBox 7">
            <a:extLst>
              <a:ext uri="{FF2B5EF4-FFF2-40B4-BE49-F238E27FC236}">
                <a16:creationId xmlns:a16="http://schemas.microsoft.com/office/drawing/2014/main" id="{288F6DC8-0B59-455B-9D76-6AABBE81096A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2AA35-2B04-4BF4-98B8-FCD939F2A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9185" r="21651" b="21987"/>
          <a:stretch/>
        </p:blipFill>
        <p:spPr>
          <a:xfrm>
            <a:off x="-94803" y="116632"/>
            <a:ext cx="8886127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6714"/>
            <a:ext cx="1140051" cy="154851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5E24402-E1C6-4CC4-BAAC-E13F60D3B8B2}"/>
              </a:ext>
            </a:extLst>
          </p:cNvPr>
          <p:cNvGrpSpPr/>
          <p:nvPr/>
        </p:nvGrpSpPr>
        <p:grpSpPr>
          <a:xfrm>
            <a:off x="1839165" y="626027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25BCC587-F31A-4015-8F3E-85C5D03D1A8F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805B55D9-6519-44F5-86D6-77E459BB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2" name="Oval 6">
            <a:extLst>
              <a:ext uri="{FF2B5EF4-FFF2-40B4-BE49-F238E27FC236}">
                <a16:creationId xmlns:a16="http://schemas.microsoft.com/office/drawing/2014/main" id="{CC1E9A27-0409-4106-882A-6AC5A9E7F8CA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3B603D2-AC6A-422D-971C-924ECED4EC95}"/>
              </a:ext>
            </a:extLst>
          </p:cNvPr>
          <p:cNvSpPr txBox="1"/>
          <p:nvPr/>
        </p:nvSpPr>
        <p:spPr>
          <a:xfrm>
            <a:off x="8097078" y="6227425"/>
            <a:ext cx="527285" cy="357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600" smtClean="0">
                <a:solidFill>
                  <a:schemeClr val="bg1"/>
                </a:solidFill>
                <a:latin typeface="Lato" pitchFamily="34" charset="0"/>
              </a:rPr>
              <a:t>11</a:t>
            </a:fld>
            <a:endParaRPr lang="en-US" sz="16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E8BCF-E4C3-469A-83F0-8515A6FF3D04}"/>
              </a:ext>
            </a:extLst>
          </p:cNvPr>
          <p:cNvSpPr txBox="1"/>
          <p:nvPr/>
        </p:nvSpPr>
        <p:spPr>
          <a:xfrm>
            <a:off x="1822760" y="713687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8223-211A-4363-B7AF-8A2DF5618F30}"/>
              </a:ext>
            </a:extLst>
          </p:cNvPr>
          <p:cNvSpPr txBox="1"/>
          <p:nvPr/>
        </p:nvSpPr>
        <p:spPr>
          <a:xfrm flipH="1">
            <a:off x="1031954" y="2140668"/>
            <a:ext cx="751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Matriculación anual de 9 motos del servicio de seguridad y mensajería.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5396D-2203-4A33-8E4A-B95048165FFA}"/>
              </a:ext>
            </a:extLst>
          </p:cNvPr>
          <p:cNvSpPr txBox="1"/>
          <p:nvPr/>
        </p:nvSpPr>
        <p:spPr>
          <a:xfrm flipH="1">
            <a:off x="1031954" y="3286171"/>
            <a:ext cx="771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cumplió con la selección del administrador de la urbanización quien reemplazará a la  actual voluntaria segunda vocal  Martha Espinoza Peña.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78A82-89BE-47BD-AD14-17BBABF66C95}"/>
              </a:ext>
            </a:extLst>
          </p:cNvPr>
          <p:cNvSpPr txBox="1"/>
          <p:nvPr/>
        </p:nvSpPr>
        <p:spPr>
          <a:xfrm flipH="1">
            <a:off x="1031954" y="5331152"/>
            <a:ext cx="759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Para el parque América se adquirió  cortadora de césped, además de otros implementos de jardinería.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4467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  <p:bldP spid="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8B09111-1329-4E30-BF94-08553826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5" y="1636186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E6DC3C1-1557-4314-955F-A1F6D67B71CD}"/>
              </a:ext>
            </a:extLst>
          </p:cNvPr>
          <p:cNvGrpSpPr/>
          <p:nvPr/>
        </p:nvGrpSpPr>
        <p:grpSpPr>
          <a:xfrm>
            <a:off x="1871918" y="700846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20E02619-D693-484D-99AE-4B1D75CF544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1F942B6B-A30E-42DB-A421-BDAF66EE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F96C8344-797A-4523-88DA-D773FBF13DD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051007C-2FFE-402D-8985-1A69FA36A44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12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06BDC-EF60-45E8-881C-886ECD9B9859}"/>
              </a:ext>
            </a:extLst>
          </p:cNvPr>
          <p:cNvSpPr txBox="1"/>
          <p:nvPr/>
        </p:nvSpPr>
        <p:spPr>
          <a:xfrm>
            <a:off x="1871918" y="741561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0B35D-41C5-4D9F-A7C5-36CC6AD24C32}"/>
              </a:ext>
            </a:extLst>
          </p:cNvPr>
          <p:cNvSpPr txBox="1"/>
          <p:nvPr/>
        </p:nvSpPr>
        <p:spPr>
          <a:xfrm flipH="1">
            <a:off x="893553" y="2852936"/>
            <a:ext cx="7487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restableció  la iluminación del  Parque Confraternidad, esta gestión fue organizada por el Ing. </a:t>
            </a:r>
            <a:r>
              <a:rPr lang="es-EC" sz="2400" dirty="0" err="1"/>
              <a:t>Alencastro</a:t>
            </a:r>
            <a:r>
              <a:rPr lang="es-EC" sz="2400" dirty="0"/>
              <a:t> de  la comisión de Ornato,  ya que no tuvimos respuesta de los organismos responsables de este servicio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7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8B09111-1329-4E30-BF94-085538263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4444621"/>
            <a:ext cx="4380650" cy="24641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E6DC3C1-1557-4314-955F-A1F6D67B71CD}"/>
              </a:ext>
            </a:extLst>
          </p:cNvPr>
          <p:cNvGrpSpPr/>
          <p:nvPr/>
        </p:nvGrpSpPr>
        <p:grpSpPr>
          <a:xfrm>
            <a:off x="1718626" y="510108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20E02619-D693-484D-99AE-4B1D75CF544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1F942B6B-A30E-42DB-A421-BDAF66EE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F96C8344-797A-4523-88DA-D773FBF13DD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051007C-2FFE-402D-8985-1A69FA36A44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13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06BDC-EF60-45E8-881C-886ECD9B9859}"/>
              </a:ext>
            </a:extLst>
          </p:cNvPr>
          <p:cNvSpPr txBox="1"/>
          <p:nvPr/>
        </p:nvSpPr>
        <p:spPr>
          <a:xfrm>
            <a:off x="1890967" y="594450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3CE4B-99C9-4D84-BC44-6BA40160C2D3}"/>
              </a:ext>
            </a:extLst>
          </p:cNvPr>
          <p:cNvSpPr txBox="1"/>
          <p:nvPr/>
        </p:nvSpPr>
        <p:spPr>
          <a:xfrm>
            <a:off x="589416" y="3005571"/>
            <a:ext cx="5154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El Comité acogió la solicitud de cooperar,  con materiales y mano de obra,  en el área de jardinería de  la Iglesia María Reina. Se cambió las columnas y alambre de púas por  </a:t>
            </a:r>
            <a:r>
              <a:rPr lang="es-EC" sz="2400" dirty="0" err="1"/>
              <a:t>ixoras</a:t>
            </a:r>
            <a:r>
              <a:rPr lang="es-EC" sz="2400" dirty="0"/>
              <a:t>.</a:t>
            </a:r>
            <a:endParaRPr lang="en-US" sz="2400" dirty="0"/>
          </a:p>
        </p:txBody>
      </p:sp>
      <p:grpSp>
        <p:nvGrpSpPr>
          <p:cNvPr id="17" name="Group 1">
            <a:extLst>
              <a:ext uri="{FF2B5EF4-FFF2-40B4-BE49-F238E27FC236}">
                <a16:creationId xmlns:a16="http://schemas.microsoft.com/office/drawing/2014/main" id="{E19FB9BA-319C-4D3C-A2C9-F5270D0370E1}"/>
              </a:ext>
            </a:extLst>
          </p:cNvPr>
          <p:cNvGrpSpPr/>
          <p:nvPr/>
        </p:nvGrpSpPr>
        <p:grpSpPr>
          <a:xfrm>
            <a:off x="6084168" y="2600363"/>
            <a:ext cx="2743814" cy="2651523"/>
            <a:chOff x="6619265" y="1541499"/>
            <a:chExt cx="4392356" cy="4431242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CB7AE186-A567-41CD-8625-DCC6ADA45D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19265" y="1541499"/>
              <a:ext cx="4392356" cy="4431242"/>
              <a:chOff x="1536" y="324"/>
              <a:chExt cx="2485" cy="2507"/>
            </a:xfrm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31D06A00-5841-4980-A809-F3148E4C7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324"/>
                <a:ext cx="158" cy="753"/>
              </a:xfrm>
              <a:custGeom>
                <a:avLst/>
                <a:gdLst>
                  <a:gd name="T0" fmla="*/ 0 w 158"/>
                  <a:gd name="T1" fmla="*/ 0 h 753"/>
                  <a:gd name="T2" fmla="*/ 0 w 158"/>
                  <a:gd name="T3" fmla="*/ 625 h 753"/>
                  <a:gd name="T4" fmla="*/ 0 w 158"/>
                  <a:gd name="T5" fmla="*/ 673 h 753"/>
                  <a:gd name="T6" fmla="*/ 154 w 158"/>
                  <a:gd name="T7" fmla="*/ 753 h 753"/>
                  <a:gd name="T8" fmla="*/ 154 w 158"/>
                  <a:gd name="T9" fmla="*/ 706 h 753"/>
                  <a:gd name="T10" fmla="*/ 158 w 158"/>
                  <a:gd name="T11" fmla="*/ 55 h 753"/>
                  <a:gd name="T12" fmla="*/ 0 w 158"/>
                  <a:gd name="T13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753">
                    <a:moveTo>
                      <a:pt x="0" y="0"/>
                    </a:moveTo>
                    <a:lnTo>
                      <a:pt x="0" y="625"/>
                    </a:lnTo>
                    <a:lnTo>
                      <a:pt x="0" y="673"/>
                    </a:lnTo>
                    <a:lnTo>
                      <a:pt x="154" y="753"/>
                    </a:lnTo>
                    <a:lnTo>
                      <a:pt x="154" y="706"/>
                    </a:lnTo>
                    <a:lnTo>
                      <a:pt x="158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152E8698-1684-422C-8524-5BDA7000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1647"/>
                <a:ext cx="426" cy="107"/>
              </a:xfrm>
              <a:custGeom>
                <a:avLst/>
                <a:gdLst>
                  <a:gd name="T0" fmla="*/ 232 w 426"/>
                  <a:gd name="T1" fmla="*/ 0 h 107"/>
                  <a:gd name="T2" fmla="*/ 44 w 426"/>
                  <a:gd name="T3" fmla="*/ 15 h 107"/>
                  <a:gd name="T4" fmla="*/ 0 w 426"/>
                  <a:gd name="T5" fmla="*/ 19 h 107"/>
                  <a:gd name="T6" fmla="*/ 158 w 426"/>
                  <a:gd name="T7" fmla="*/ 107 h 107"/>
                  <a:gd name="T8" fmla="*/ 202 w 426"/>
                  <a:gd name="T9" fmla="*/ 99 h 107"/>
                  <a:gd name="T10" fmla="*/ 426 w 426"/>
                  <a:gd name="T11" fmla="*/ 66 h 107"/>
                  <a:gd name="T12" fmla="*/ 232 w 426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07">
                    <a:moveTo>
                      <a:pt x="232" y="0"/>
                    </a:moveTo>
                    <a:lnTo>
                      <a:pt x="44" y="15"/>
                    </a:lnTo>
                    <a:lnTo>
                      <a:pt x="0" y="19"/>
                    </a:lnTo>
                    <a:lnTo>
                      <a:pt x="158" y="107"/>
                    </a:lnTo>
                    <a:lnTo>
                      <a:pt x="202" y="99"/>
                    </a:lnTo>
                    <a:lnTo>
                      <a:pt x="426" y="66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F5E487AD-90C1-4DDF-B2FE-0AA88C862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390"/>
                <a:ext cx="155" cy="319"/>
              </a:xfrm>
              <a:custGeom>
                <a:avLst/>
                <a:gdLst>
                  <a:gd name="T0" fmla="*/ 155 w 155"/>
                  <a:gd name="T1" fmla="*/ 319 h 319"/>
                  <a:gd name="T2" fmla="*/ 0 w 155"/>
                  <a:gd name="T3" fmla="*/ 224 h 319"/>
                  <a:gd name="T4" fmla="*/ 0 w 155"/>
                  <a:gd name="T5" fmla="*/ 0 h 319"/>
                  <a:gd name="T6" fmla="*/ 155 w 155"/>
                  <a:gd name="T7" fmla="*/ 91 h 319"/>
                  <a:gd name="T8" fmla="*/ 155 w 155"/>
                  <a:gd name="T9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19">
                    <a:moveTo>
                      <a:pt x="155" y="319"/>
                    </a:moveTo>
                    <a:lnTo>
                      <a:pt x="0" y="224"/>
                    </a:lnTo>
                    <a:lnTo>
                      <a:pt x="0" y="0"/>
                    </a:lnTo>
                    <a:lnTo>
                      <a:pt x="155" y="91"/>
                    </a:lnTo>
                    <a:lnTo>
                      <a:pt x="155" y="3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82E7CC5B-1AA9-41FA-AB95-0DE6C90B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037"/>
                <a:ext cx="427" cy="485"/>
              </a:xfrm>
              <a:custGeom>
                <a:avLst/>
                <a:gdLst>
                  <a:gd name="T0" fmla="*/ 115 w 116"/>
                  <a:gd name="T1" fmla="*/ 70 h 132"/>
                  <a:gd name="T2" fmla="*/ 98 w 116"/>
                  <a:gd name="T3" fmla="*/ 26 h 132"/>
                  <a:gd name="T4" fmla="*/ 75 w 116"/>
                  <a:gd name="T5" fmla="*/ 13 h 132"/>
                  <a:gd name="T6" fmla="*/ 51 w 116"/>
                  <a:gd name="T7" fmla="*/ 0 h 132"/>
                  <a:gd name="T8" fmla="*/ 63 w 116"/>
                  <a:gd name="T9" fmla="*/ 71 h 132"/>
                  <a:gd name="T10" fmla="*/ 0 w 116"/>
                  <a:gd name="T11" fmla="*/ 96 h 132"/>
                  <a:gd name="T12" fmla="*/ 42 w 116"/>
                  <a:gd name="T13" fmla="*/ 121 h 132"/>
                  <a:gd name="T14" fmla="*/ 106 w 116"/>
                  <a:gd name="T15" fmla="*/ 95 h 132"/>
                  <a:gd name="T16" fmla="*/ 106 w 116"/>
                  <a:gd name="T17" fmla="*/ 95 h 132"/>
                  <a:gd name="T18" fmla="*/ 115 w 116"/>
                  <a:gd name="T19" fmla="*/ 70 h 132"/>
                  <a:gd name="T20" fmla="*/ 115 w 116"/>
                  <a:gd name="T21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132">
                    <a:moveTo>
                      <a:pt x="115" y="70"/>
                    </a:moveTo>
                    <a:cubicBezTo>
                      <a:pt x="116" y="53"/>
                      <a:pt x="111" y="36"/>
                      <a:pt x="98" y="26"/>
                    </a:cubicBezTo>
                    <a:cubicBezTo>
                      <a:pt x="91" y="21"/>
                      <a:pt x="82" y="17"/>
                      <a:pt x="75" y="13"/>
                    </a:cubicBezTo>
                    <a:cubicBezTo>
                      <a:pt x="67" y="9"/>
                      <a:pt x="59" y="4"/>
                      <a:pt x="51" y="0"/>
                    </a:cubicBezTo>
                    <a:cubicBezTo>
                      <a:pt x="77" y="14"/>
                      <a:pt x="77" y="49"/>
                      <a:pt x="63" y="71"/>
                    </a:cubicBezTo>
                    <a:cubicBezTo>
                      <a:pt x="51" y="92"/>
                      <a:pt x="24" y="107"/>
                      <a:pt x="0" y="96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67" y="132"/>
                      <a:pt x="94" y="116"/>
                      <a:pt x="106" y="95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11" y="87"/>
                      <a:pt x="114" y="78"/>
                      <a:pt x="115" y="70"/>
                    </a:cubicBezTo>
                    <a:cubicBezTo>
                      <a:pt x="115" y="68"/>
                      <a:pt x="115" y="70"/>
                      <a:pt x="115" y="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6F2F4B33-DE46-4449-8C9A-5F5EC0953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2327"/>
                <a:ext cx="184" cy="118"/>
              </a:xfrm>
              <a:custGeom>
                <a:avLst/>
                <a:gdLst>
                  <a:gd name="T0" fmla="*/ 50 w 50"/>
                  <a:gd name="T1" fmla="*/ 32 h 32"/>
                  <a:gd name="T2" fmla="*/ 50 w 50"/>
                  <a:gd name="T3" fmla="*/ 32 h 32"/>
                  <a:gd name="T4" fmla="*/ 50 w 50"/>
                  <a:gd name="T5" fmla="*/ 32 h 32"/>
                  <a:gd name="T6" fmla="*/ 50 w 50"/>
                  <a:gd name="T7" fmla="*/ 32 h 32"/>
                  <a:gd name="T8" fmla="*/ 48 w 50"/>
                  <a:gd name="T9" fmla="*/ 31 h 32"/>
                  <a:gd name="T10" fmla="*/ 46 w 50"/>
                  <a:gd name="T11" fmla="*/ 29 h 32"/>
                  <a:gd name="T12" fmla="*/ 44 w 50"/>
                  <a:gd name="T13" fmla="*/ 27 h 32"/>
                  <a:gd name="T14" fmla="*/ 42 w 50"/>
                  <a:gd name="T15" fmla="*/ 25 h 32"/>
                  <a:gd name="T16" fmla="*/ 0 w 50"/>
                  <a:gd name="T17" fmla="*/ 0 h 32"/>
                  <a:gd name="T18" fmla="*/ 2 w 50"/>
                  <a:gd name="T19" fmla="*/ 2 h 32"/>
                  <a:gd name="T20" fmla="*/ 4 w 50"/>
                  <a:gd name="T21" fmla="*/ 4 h 32"/>
                  <a:gd name="T22" fmla="*/ 6 w 50"/>
                  <a:gd name="T23" fmla="*/ 5 h 32"/>
                  <a:gd name="T24" fmla="*/ 8 w 50"/>
                  <a:gd name="T25" fmla="*/ 7 h 32"/>
                  <a:gd name="T26" fmla="*/ 8 w 50"/>
                  <a:gd name="T27" fmla="*/ 7 h 32"/>
                  <a:gd name="T28" fmla="*/ 9 w 50"/>
                  <a:gd name="T29" fmla="*/ 7 h 32"/>
                  <a:gd name="T30" fmla="*/ 9 w 50"/>
                  <a:gd name="T31" fmla="*/ 7 h 32"/>
                  <a:gd name="T32" fmla="*/ 9 w 50"/>
                  <a:gd name="T33" fmla="*/ 7 h 32"/>
                  <a:gd name="T34" fmla="*/ 50 w 50"/>
                  <a:gd name="T35" fmla="*/ 32 h 32"/>
                  <a:gd name="T36" fmla="*/ 50 w 50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2"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49" y="32"/>
                      <a:pt x="49" y="31"/>
                      <a:pt x="48" y="31"/>
                    </a:cubicBezTo>
                    <a:cubicBezTo>
                      <a:pt x="47" y="30"/>
                      <a:pt x="47" y="30"/>
                      <a:pt x="46" y="29"/>
                    </a:cubicBezTo>
                    <a:cubicBezTo>
                      <a:pt x="45" y="28"/>
                      <a:pt x="44" y="28"/>
                      <a:pt x="44" y="27"/>
                    </a:cubicBezTo>
                    <a:cubicBezTo>
                      <a:pt x="43" y="26"/>
                      <a:pt x="43" y="26"/>
                      <a:pt x="42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23" y="15"/>
                      <a:pt x="37" y="24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0037F24B-D651-495A-A8EB-3FA712B6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371"/>
                <a:ext cx="247" cy="339"/>
              </a:xfrm>
              <a:custGeom>
                <a:avLst/>
                <a:gdLst>
                  <a:gd name="T0" fmla="*/ 66 w 67"/>
                  <a:gd name="T1" fmla="*/ 64 h 92"/>
                  <a:gd name="T2" fmla="*/ 47 w 67"/>
                  <a:gd name="T3" fmla="*/ 24 h 92"/>
                  <a:gd name="T4" fmla="*/ 24 w 67"/>
                  <a:gd name="T5" fmla="*/ 12 h 92"/>
                  <a:gd name="T6" fmla="*/ 0 w 67"/>
                  <a:gd name="T7" fmla="*/ 0 h 92"/>
                  <a:gd name="T8" fmla="*/ 16 w 67"/>
                  <a:gd name="T9" fmla="*/ 69 h 92"/>
                  <a:gd name="T10" fmla="*/ 59 w 67"/>
                  <a:gd name="T11" fmla="*/ 92 h 92"/>
                  <a:gd name="T12" fmla="*/ 66 w 67"/>
                  <a:gd name="T13" fmla="*/ 64 h 92"/>
                  <a:gd name="T14" fmla="*/ 66 w 67"/>
                  <a:gd name="T15" fmla="*/ 6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2">
                    <a:moveTo>
                      <a:pt x="66" y="64"/>
                    </a:moveTo>
                    <a:cubicBezTo>
                      <a:pt x="67" y="49"/>
                      <a:pt x="60" y="33"/>
                      <a:pt x="47" y="24"/>
                    </a:cubicBezTo>
                    <a:cubicBezTo>
                      <a:pt x="40" y="20"/>
                      <a:pt x="32" y="16"/>
                      <a:pt x="24" y="12"/>
                    </a:cubicBezTo>
                    <a:cubicBezTo>
                      <a:pt x="16" y="8"/>
                      <a:pt x="8" y="4"/>
                      <a:pt x="0" y="0"/>
                    </a:cubicBezTo>
                    <a:cubicBezTo>
                      <a:pt x="25" y="13"/>
                      <a:pt x="28" y="46"/>
                      <a:pt x="16" y="69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4" y="84"/>
                      <a:pt x="66" y="74"/>
                      <a:pt x="66" y="64"/>
                    </a:cubicBezTo>
                    <a:cubicBezTo>
                      <a:pt x="67" y="59"/>
                      <a:pt x="66" y="66"/>
                      <a:pt x="66" y="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A705A6F1-6211-430A-9EC1-A0E793A09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2044"/>
                <a:ext cx="356" cy="173"/>
              </a:xfrm>
              <a:custGeom>
                <a:avLst/>
                <a:gdLst>
                  <a:gd name="T0" fmla="*/ 67 w 97"/>
                  <a:gd name="T1" fmla="*/ 27 h 47"/>
                  <a:gd name="T2" fmla="*/ 97 w 97"/>
                  <a:gd name="T3" fmla="*/ 30 h 47"/>
                  <a:gd name="T4" fmla="*/ 68 w 97"/>
                  <a:gd name="T5" fmla="*/ 13 h 47"/>
                  <a:gd name="T6" fmla="*/ 48 w 97"/>
                  <a:gd name="T7" fmla="*/ 2 h 47"/>
                  <a:gd name="T8" fmla="*/ 27 w 97"/>
                  <a:gd name="T9" fmla="*/ 3 h 47"/>
                  <a:gd name="T10" fmla="*/ 20 w 97"/>
                  <a:gd name="T11" fmla="*/ 5 h 47"/>
                  <a:gd name="T12" fmla="*/ 14 w 97"/>
                  <a:gd name="T13" fmla="*/ 9 h 47"/>
                  <a:gd name="T14" fmla="*/ 9 w 97"/>
                  <a:gd name="T15" fmla="*/ 13 h 47"/>
                  <a:gd name="T16" fmla="*/ 9 w 97"/>
                  <a:gd name="T17" fmla="*/ 13 h 47"/>
                  <a:gd name="T18" fmla="*/ 9 w 97"/>
                  <a:gd name="T19" fmla="*/ 13 h 47"/>
                  <a:gd name="T20" fmla="*/ 0 w 97"/>
                  <a:gd name="T21" fmla="*/ 23 h 47"/>
                  <a:gd name="T22" fmla="*/ 0 w 97"/>
                  <a:gd name="T23" fmla="*/ 23 h 47"/>
                  <a:gd name="T24" fmla="*/ 42 w 97"/>
                  <a:gd name="T25" fmla="*/ 47 h 47"/>
                  <a:gd name="T26" fmla="*/ 67 w 97"/>
                  <a:gd name="T27" fmla="*/ 27 h 47"/>
                  <a:gd name="T28" fmla="*/ 67 w 97"/>
                  <a:gd name="T2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47">
                    <a:moveTo>
                      <a:pt x="67" y="27"/>
                    </a:moveTo>
                    <a:cubicBezTo>
                      <a:pt x="77" y="24"/>
                      <a:pt x="88" y="25"/>
                      <a:pt x="97" y="30"/>
                    </a:cubicBezTo>
                    <a:cubicBezTo>
                      <a:pt x="87" y="24"/>
                      <a:pt x="78" y="19"/>
                      <a:pt x="68" y="13"/>
                    </a:cubicBezTo>
                    <a:cubicBezTo>
                      <a:pt x="62" y="10"/>
                      <a:pt x="55" y="5"/>
                      <a:pt x="48" y="2"/>
                    </a:cubicBezTo>
                    <a:cubicBezTo>
                      <a:pt x="41" y="0"/>
                      <a:pt x="34" y="1"/>
                      <a:pt x="27" y="3"/>
                    </a:cubicBezTo>
                    <a:cubicBezTo>
                      <a:pt x="24" y="3"/>
                      <a:pt x="22" y="4"/>
                      <a:pt x="20" y="5"/>
                    </a:cubicBezTo>
                    <a:cubicBezTo>
                      <a:pt x="18" y="6"/>
                      <a:pt x="15" y="9"/>
                      <a:pt x="14" y="9"/>
                    </a:cubicBezTo>
                    <a:cubicBezTo>
                      <a:pt x="12" y="10"/>
                      <a:pt x="10" y="12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6"/>
                      <a:pt x="3" y="19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8" y="38"/>
                      <a:pt x="57" y="31"/>
                      <a:pt x="67" y="27"/>
                    </a:cubicBezTo>
                    <a:cubicBezTo>
                      <a:pt x="68" y="27"/>
                      <a:pt x="65" y="28"/>
                      <a:pt x="67" y="2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CA71C121-090B-49FE-925D-28BB407C3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368"/>
                <a:ext cx="390" cy="411"/>
              </a:xfrm>
              <a:custGeom>
                <a:avLst/>
                <a:gdLst>
                  <a:gd name="T0" fmla="*/ 93 w 106"/>
                  <a:gd name="T1" fmla="*/ 34 h 112"/>
                  <a:gd name="T2" fmla="*/ 106 w 106"/>
                  <a:gd name="T3" fmla="*/ 31 h 112"/>
                  <a:gd name="T4" fmla="*/ 63 w 106"/>
                  <a:gd name="T5" fmla="*/ 9 h 112"/>
                  <a:gd name="T6" fmla="*/ 11 w 106"/>
                  <a:gd name="T7" fmla="*/ 26 h 112"/>
                  <a:gd name="T8" fmla="*/ 8 w 106"/>
                  <a:gd name="T9" fmla="*/ 29 h 112"/>
                  <a:gd name="T10" fmla="*/ 8 w 106"/>
                  <a:gd name="T11" fmla="*/ 29 h 112"/>
                  <a:gd name="T12" fmla="*/ 8 w 106"/>
                  <a:gd name="T13" fmla="*/ 29 h 112"/>
                  <a:gd name="T14" fmla="*/ 2 w 106"/>
                  <a:gd name="T15" fmla="*/ 51 h 112"/>
                  <a:gd name="T16" fmla="*/ 2 w 106"/>
                  <a:gd name="T17" fmla="*/ 51 h 112"/>
                  <a:gd name="T18" fmla="*/ 18 w 106"/>
                  <a:gd name="T19" fmla="*/ 88 h 112"/>
                  <a:gd name="T20" fmla="*/ 61 w 106"/>
                  <a:gd name="T21" fmla="*/ 112 h 112"/>
                  <a:gd name="T22" fmla="*/ 93 w 106"/>
                  <a:gd name="T23" fmla="*/ 3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6" h="112">
                    <a:moveTo>
                      <a:pt x="93" y="34"/>
                    </a:moveTo>
                    <a:cubicBezTo>
                      <a:pt x="98" y="34"/>
                      <a:pt x="102" y="29"/>
                      <a:pt x="106" y="31"/>
                    </a:cubicBezTo>
                    <a:cubicBezTo>
                      <a:pt x="92" y="24"/>
                      <a:pt x="77" y="16"/>
                      <a:pt x="63" y="9"/>
                    </a:cubicBezTo>
                    <a:cubicBezTo>
                      <a:pt x="43" y="0"/>
                      <a:pt x="23" y="9"/>
                      <a:pt x="11" y="26"/>
                    </a:cubicBezTo>
                    <a:cubicBezTo>
                      <a:pt x="10" y="27"/>
                      <a:pt x="9" y="28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5" y="36"/>
                      <a:pt x="2" y="43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0" y="65"/>
                      <a:pt x="6" y="80"/>
                      <a:pt x="18" y="88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35" y="87"/>
                      <a:pt x="53" y="33"/>
                      <a:pt x="93" y="3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E396E99C-A468-4005-8292-6693130E2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732"/>
                <a:ext cx="158" cy="411"/>
              </a:xfrm>
              <a:custGeom>
                <a:avLst/>
                <a:gdLst>
                  <a:gd name="T0" fmla="*/ 155 w 158"/>
                  <a:gd name="T1" fmla="*/ 411 h 411"/>
                  <a:gd name="T2" fmla="*/ 0 w 158"/>
                  <a:gd name="T3" fmla="*/ 323 h 411"/>
                  <a:gd name="T4" fmla="*/ 4 w 158"/>
                  <a:gd name="T5" fmla="*/ 0 h 411"/>
                  <a:gd name="T6" fmla="*/ 158 w 158"/>
                  <a:gd name="T7" fmla="*/ 84 h 411"/>
                  <a:gd name="T8" fmla="*/ 155 w 158"/>
                  <a:gd name="T9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411">
                    <a:moveTo>
                      <a:pt x="155" y="411"/>
                    </a:moveTo>
                    <a:lnTo>
                      <a:pt x="0" y="323"/>
                    </a:lnTo>
                    <a:lnTo>
                      <a:pt x="4" y="0"/>
                    </a:lnTo>
                    <a:lnTo>
                      <a:pt x="158" y="84"/>
                    </a:lnTo>
                    <a:lnTo>
                      <a:pt x="155" y="41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BE4A67E0-306A-4FD7-A981-8D4A57F08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1691"/>
                <a:ext cx="426" cy="125"/>
              </a:xfrm>
              <a:custGeom>
                <a:avLst/>
                <a:gdLst>
                  <a:gd name="T0" fmla="*/ 268 w 426"/>
                  <a:gd name="T1" fmla="*/ 0 h 125"/>
                  <a:gd name="T2" fmla="*/ 224 w 426"/>
                  <a:gd name="T3" fmla="*/ 8 h 125"/>
                  <a:gd name="T4" fmla="*/ 0 w 426"/>
                  <a:gd name="T5" fmla="*/ 41 h 125"/>
                  <a:gd name="T6" fmla="*/ 154 w 426"/>
                  <a:gd name="T7" fmla="*/ 125 h 125"/>
                  <a:gd name="T8" fmla="*/ 382 w 426"/>
                  <a:gd name="T9" fmla="*/ 92 h 125"/>
                  <a:gd name="T10" fmla="*/ 426 w 426"/>
                  <a:gd name="T11" fmla="*/ 88 h 125"/>
                  <a:gd name="T12" fmla="*/ 268 w 426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25">
                    <a:moveTo>
                      <a:pt x="268" y="0"/>
                    </a:moveTo>
                    <a:lnTo>
                      <a:pt x="224" y="8"/>
                    </a:lnTo>
                    <a:lnTo>
                      <a:pt x="0" y="41"/>
                    </a:lnTo>
                    <a:lnTo>
                      <a:pt x="154" y="125"/>
                    </a:lnTo>
                    <a:lnTo>
                      <a:pt x="382" y="92"/>
                    </a:lnTo>
                    <a:lnTo>
                      <a:pt x="426" y="88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781B99BB-8AA7-4F0F-8BFE-80CEBFAFA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1735"/>
                <a:ext cx="364" cy="118"/>
              </a:xfrm>
              <a:custGeom>
                <a:avLst/>
                <a:gdLst>
                  <a:gd name="T0" fmla="*/ 155 w 364"/>
                  <a:gd name="T1" fmla="*/ 118 h 118"/>
                  <a:gd name="T2" fmla="*/ 0 w 364"/>
                  <a:gd name="T3" fmla="*/ 30 h 118"/>
                  <a:gd name="T4" fmla="*/ 210 w 364"/>
                  <a:gd name="T5" fmla="*/ 0 h 118"/>
                  <a:gd name="T6" fmla="*/ 364 w 364"/>
                  <a:gd name="T7" fmla="*/ 89 h 118"/>
                  <a:gd name="T8" fmla="*/ 155 w 364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118">
                    <a:moveTo>
                      <a:pt x="155" y="118"/>
                    </a:moveTo>
                    <a:lnTo>
                      <a:pt x="0" y="30"/>
                    </a:lnTo>
                    <a:lnTo>
                      <a:pt x="210" y="0"/>
                    </a:lnTo>
                    <a:lnTo>
                      <a:pt x="364" y="89"/>
                    </a:lnTo>
                    <a:lnTo>
                      <a:pt x="155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09ABF212-4C46-4328-BC9C-9773A7C63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1199"/>
                <a:ext cx="154" cy="584"/>
              </a:xfrm>
              <a:custGeom>
                <a:avLst/>
                <a:gdLst>
                  <a:gd name="T0" fmla="*/ 0 w 154"/>
                  <a:gd name="T1" fmla="*/ 0 h 584"/>
                  <a:gd name="T2" fmla="*/ 0 w 154"/>
                  <a:gd name="T3" fmla="*/ 48 h 584"/>
                  <a:gd name="T4" fmla="*/ 0 w 154"/>
                  <a:gd name="T5" fmla="*/ 500 h 584"/>
                  <a:gd name="T6" fmla="*/ 154 w 154"/>
                  <a:gd name="T7" fmla="*/ 584 h 584"/>
                  <a:gd name="T8" fmla="*/ 154 w 154"/>
                  <a:gd name="T9" fmla="*/ 128 h 584"/>
                  <a:gd name="T10" fmla="*/ 154 w 154"/>
                  <a:gd name="T11" fmla="*/ 84 h 584"/>
                  <a:gd name="T12" fmla="*/ 0 w 154"/>
                  <a:gd name="T13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584">
                    <a:moveTo>
                      <a:pt x="0" y="0"/>
                    </a:moveTo>
                    <a:lnTo>
                      <a:pt x="0" y="48"/>
                    </a:lnTo>
                    <a:lnTo>
                      <a:pt x="0" y="500"/>
                    </a:lnTo>
                    <a:lnTo>
                      <a:pt x="154" y="584"/>
                    </a:lnTo>
                    <a:lnTo>
                      <a:pt x="154" y="128"/>
                    </a:lnTo>
                    <a:lnTo>
                      <a:pt x="154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EC048E5A-6E92-44EB-BFD5-BF74C8476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765"/>
                <a:ext cx="445" cy="430"/>
              </a:xfrm>
              <a:custGeom>
                <a:avLst/>
                <a:gdLst>
                  <a:gd name="T0" fmla="*/ 120 w 121"/>
                  <a:gd name="T1" fmla="*/ 57 h 117"/>
                  <a:gd name="T2" fmla="*/ 112 w 121"/>
                  <a:gd name="T3" fmla="*/ 24 h 117"/>
                  <a:gd name="T4" fmla="*/ 70 w 121"/>
                  <a:gd name="T5" fmla="*/ 0 h 117"/>
                  <a:gd name="T6" fmla="*/ 64 w 121"/>
                  <a:gd name="T7" fmla="*/ 68 h 117"/>
                  <a:gd name="T8" fmla="*/ 0 w 121"/>
                  <a:gd name="T9" fmla="*/ 83 h 117"/>
                  <a:gd name="T10" fmla="*/ 41 w 121"/>
                  <a:gd name="T11" fmla="*/ 107 h 117"/>
                  <a:gd name="T12" fmla="*/ 93 w 121"/>
                  <a:gd name="T13" fmla="*/ 104 h 117"/>
                  <a:gd name="T14" fmla="*/ 120 w 121"/>
                  <a:gd name="T15" fmla="*/ 57 h 117"/>
                  <a:gd name="T16" fmla="*/ 120 w 121"/>
                  <a:gd name="T17" fmla="*/ 5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17">
                    <a:moveTo>
                      <a:pt x="120" y="57"/>
                    </a:moveTo>
                    <a:cubicBezTo>
                      <a:pt x="121" y="46"/>
                      <a:pt x="119" y="34"/>
                      <a:pt x="112" y="2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4" y="21"/>
                      <a:pt x="79" y="49"/>
                      <a:pt x="64" y="68"/>
                    </a:cubicBezTo>
                    <a:cubicBezTo>
                      <a:pt x="49" y="86"/>
                      <a:pt x="22" y="96"/>
                      <a:pt x="0" y="8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57" y="117"/>
                      <a:pt x="78" y="114"/>
                      <a:pt x="93" y="104"/>
                    </a:cubicBezTo>
                    <a:cubicBezTo>
                      <a:pt x="109" y="93"/>
                      <a:pt x="117" y="76"/>
                      <a:pt x="120" y="57"/>
                    </a:cubicBezTo>
                    <a:cubicBezTo>
                      <a:pt x="120" y="56"/>
                      <a:pt x="120" y="58"/>
                      <a:pt x="120" y="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3729249D-B2B9-4E84-A4F8-9EB970065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272"/>
                <a:ext cx="342" cy="125"/>
              </a:xfrm>
              <a:custGeom>
                <a:avLst/>
                <a:gdLst>
                  <a:gd name="T0" fmla="*/ 51 w 93"/>
                  <a:gd name="T1" fmla="*/ 0 h 34"/>
                  <a:gd name="T2" fmla="*/ 0 w 93"/>
                  <a:gd name="T3" fmla="*/ 6 h 34"/>
                  <a:gd name="T4" fmla="*/ 31 w 93"/>
                  <a:gd name="T5" fmla="*/ 22 h 34"/>
                  <a:gd name="T6" fmla="*/ 50 w 93"/>
                  <a:gd name="T7" fmla="*/ 32 h 34"/>
                  <a:gd name="T8" fmla="*/ 71 w 93"/>
                  <a:gd name="T9" fmla="*/ 33 h 34"/>
                  <a:gd name="T10" fmla="*/ 87 w 93"/>
                  <a:gd name="T11" fmla="*/ 27 h 34"/>
                  <a:gd name="T12" fmla="*/ 93 w 93"/>
                  <a:gd name="T13" fmla="*/ 23 h 34"/>
                  <a:gd name="T14" fmla="*/ 51 w 93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34">
                    <a:moveTo>
                      <a:pt x="51" y="0"/>
                    </a:moveTo>
                    <a:cubicBezTo>
                      <a:pt x="36" y="11"/>
                      <a:pt x="16" y="15"/>
                      <a:pt x="0" y="6"/>
                    </a:cubicBezTo>
                    <a:cubicBezTo>
                      <a:pt x="10" y="12"/>
                      <a:pt x="21" y="17"/>
                      <a:pt x="31" y="22"/>
                    </a:cubicBezTo>
                    <a:cubicBezTo>
                      <a:pt x="37" y="26"/>
                      <a:pt x="43" y="30"/>
                      <a:pt x="50" y="32"/>
                    </a:cubicBezTo>
                    <a:cubicBezTo>
                      <a:pt x="57" y="34"/>
                      <a:pt x="64" y="34"/>
                      <a:pt x="71" y="33"/>
                    </a:cubicBezTo>
                    <a:cubicBezTo>
                      <a:pt x="76" y="32"/>
                      <a:pt x="84" y="30"/>
                      <a:pt x="87" y="27"/>
                    </a:cubicBezTo>
                    <a:cubicBezTo>
                      <a:pt x="89" y="25"/>
                      <a:pt x="91" y="24"/>
                      <a:pt x="93" y="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F3CB725D-8412-49D6-9094-515E546F4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1765"/>
                <a:ext cx="228" cy="364"/>
              </a:xfrm>
              <a:custGeom>
                <a:avLst/>
                <a:gdLst>
                  <a:gd name="T0" fmla="*/ 46 w 62"/>
                  <a:gd name="T1" fmla="*/ 86 h 99"/>
                  <a:gd name="T2" fmla="*/ 59 w 62"/>
                  <a:gd name="T3" fmla="*/ 27 h 99"/>
                  <a:gd name="T4" fmla="*/ 59 w 62"/>
                  <a:gd name="T5" fmla="*/ 27 h 99"/>
                  <a:gd name="T6" fmla="*/ 62 w 62"/>
                  <a:gd name="T7" fmla="*/ 24 h 99"/>
                  <a:gd name="T8" fmla="*/ 21 w 62"/>
                  <a:gd name="T9" fmla="*/ 0 h 99"/>
                  <a:gd name="T10" fmla="*/ 18 w 62"/>
                  <a:gd name="T11" fmla="*/ 3 h 99"/>
                  <a:gd name="T12" fmla="*/ 18 w 62"/>
                  <a:gd name="T13" fmla="*/ 3 h 99"/>
                  <a:gd name="T14" fmla="*/ 1 w 62"/>
                  <a:gd name="T15" fmla="*/ 38 h 99"/>
                  <a:gd name="T16" fmla="*/ 17 w 62"/>
                  <a:gd name="T17" fmla="*/ 74 h 99"/>
                  <a:gd name="T18" fmla="*/ 59 w 62"/>
                  <a:gd name="T19" fmla="*/ 99 h 99"/>
                  <a:gd name="T20" fmla="*/ 46 w 62"/>
                  <a:gd name="T21" fmla="*/ 86 h 99"/>
                  <a:gd name="T22" fmla="*/ 46 w 62"/>
                  <a:gd name="T23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99">
                    <a:moveTo>
                      <a:pt x="46" y="86"/>
                    </a:moveTo>
                    <a:cubicBezTo>
                      <a:pt x="36" y="66"/>
                      <a:pt x="43" y="41"/>
                      <a:pt x="59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1" y="25"/>
                      <a:pt x="62" y="24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1"/>
                      <a:pt x="19" y="2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8" y="12"/>
                      <a:pt x="1" y="24"/>
                      <a:pt x="1" y="38"/>
                    </a:cubicBezTo>
                    <a:cubicBezTo>
                      <a:pt x="0" y="52"/>
                      <a:pt x="5" y="66"/>
                      <a:pt x="17" y="74"/>
                    </a:cubicBezTo>
                    <a:cubicBezTo>
                      <a:pt x="31" y="83"/>
                      <a:pt x="45" y="91"/>
                      <a:pt x="59" y="99"/>
                    </a:cubicBezTo>
                    <a:cubicBezTo>
                      <a:pt x="54" y="96"/>
                      <a:pt x="49" y="91"/>
                      <a:pt x="46" y="86"/>
                    </a:cubicBezTo>
                    <a:cubicBezTo>
                      <a:pt x="45" y="83"/>
                      <a:pt x="48" y="89"/>
                      <a:pt x="46" y="8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BB591CE0-282F-47C9-8B0C-794452C96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923"/>
                <a:ext cx="386" cy="423"/>
              </a:xfrm>
              <a:custGeom>
                <a:avLst/>
                <a:gdLst>
                  <a:gd name="T0" fmla="*/ 42 w 105"/>
                  <a:gd name="T1" fmla="*/ 74 h 115"/>
                  <a:gd name="T2" fmla="*/ 49 w 105"/>
                  <a:gd name="T3" fmla="*/ 54 h 115"/>
                  <a:gd name="T4" fmla="*/ 49 w 105"/>
                  <a:gd name="T5" fmla="*/ 54 h 115"/>
                  <a:gd name="T6" fmla="*/ 105 w 105"/>
                  <a:gd name="T7" fmla="*/ 32 h 115"/>
                  <a:gd name="T8" fmla="*/ 105 w 105"/>
                  <a:gd name="T9" fmla="*/ 32 h 115"/>
                  <a:gd name="T10" fmla="*/ 105 w 105"/>
                  <a:gd name="T11" fmla="*/ 32 h 115"/>
                  <a:gd name="T12" fmla="*/ 94 w 105"/>
                  <a:gd name="T13" fmla="*/ 27 h 115"/>
                  <a:gd name="T14" fmla="*/ 62 w 105"/>
                  <a:gd name="T15" fmla="*/ 11 h 115"/>
                  <a:gd name="T16" fmla="*/ 62 w 105"/>
                  <a:gd name="T17" fmla="*/ 11 h 115"/>
                  <a:gd name="T18" fmla="*/ 62 w 105"/>
                  <a:gd name="T19" fmla="*/ 11 h 115"/>
                  <a:gd name="T20" fmla="*/ 62 w 105"/>
                  <a:gd name="T21" fmla="*/ 11 h 115"/>
                  <a:gd name="T22" fmla="*/ 62 w 105"/>
                  <a:gd name="T23" fmla="*/ 11 h 115"/>
                  <a:gd name="T24" fmla="*/ 7 w 105"/>
                  <a:gd name="T25" fmla="*/ 32 h 115"/>
                  <a:gd name="T26" fmla="*/ 0 w 105"/>
                  <a:gd name="T27" fmla="*/ 56 h 115"/>
                  <a:gd name="T28" fmla="*/ 20 w 105"/>
                  <a:gd name="T29" fmla="*/ 93 h 115"/>
                  <a:gd name="T30" fmla="*/ 62 w 105"/>
                  <a:gd name="T31" fmla="*/ 115 h 115"/>
                  <a:gd name="T32" fmla="*/ 42 w 105"/>
                  <a:gd name="T33" fmla="*/ 74 h 115"/>
                  <a:gd name="T34" fmla="*/ 42 w 105"/>
                  <a:gd name="T35" fmla="*/ 7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5">
                    <a:moveTo>
                      <a:pt x="42" y="74"/>
                    </a:moveTo>
                    <a:cubicBezTo>
                      <a:pt x="43" y="67"/>
                      <a:pt x="45" y="60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60" y="35"/>
                      <a:pt x="84" y="2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42" y="0"/>
                      <a:pt x="18" y="13"/>
                      <a:pt x="7" y="32"/>
                    </a:cubicBezTo>
                    <a:cubicBezTo>
                      <a:pt x="3" y="39"/>
                      <a:pt x="0" y="47"/>
                      <a:pt x="0" y="56"/>
                    </a:cubicBezTo>
                    <a:cubicBezTo>
                      <a:pt x="0" y="71"/>
                      <a:pt x="6" y="86"/>
                      <a:pt x="20" y="93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47" y="107"/>
                      <a:pt x="40" y="90"/>
                      <a:pt x="42" y="74"/>
                    </a:cubicBezTo>
                    <a:cubicBezTo>
                      <a:pt x="42" y="73"/>
                      <a:pt x="42" y="74"/>
                      <a:pt x="42" y="7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21C530B0-F3CB-44C5-AE86-7FEBA3769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809"/>
                <a:ext cx="364" cy="121"/>
              </a:xfrm>
              <a:custGeom>
                <a:avLst/>
                <a:gdLst>
                  <a:gd name="T0" fmla="*/ 151 w 364"/>
                  <a:gd name="T1" fmla="*/ 121 h 121"/>
                  <a:gd name="T2" fmla="*/ 0 w 364"/>
                  <a:gd name="T3" fmla="*/ 33 h 121"/>
                  <a:gd name="T4" fmla="*/ 213 w 364"/>
                  <a:gd name="T5" fmla="*/ 0 h 121"/>
                  <a:gd name="T6" fmla="*/ 364 w 364"/>
                  <a:gd name="T7" fmla="*/ 88 h 121"/>
                  <a:gd name="T8" fmla="*/ 151 w 364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121">
                    <a:moveTo>
                      <a:pt x="151" y="121"/>
                    </a:moveTo>
                    <a:lnTo>
                      <a:pt x="0" y="33"/>
                    </a:lnTo>
                    <a:lnTo>
                      <a:pt x="213" y="0"/>
                    </a:lnTo>
                    <a:lnTo>
                      <a:pt x="364" y="88"/>
                    </a:lnTo>
                    <a:lnTo>
                      <a:pt x="151" y="12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7ACB786E-8228-4675-A5BC-A647AA717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842"/>
                <a:ext cx="154" cy="989"/>
              </a:xfrm>
              <a:custGeom>
                <a:avLst/>
                <a:gdLst>
                  <a:gd name="T0" fmla="*/ 154 w 154"/>
                  <a:gd name="T1" fmla="*/ 989 h 989"/>
                  <a:gd name="T2" fmla="*/ 7 w 154"/>
                  <a:gd name="T3" fmla="*/ 893 h 989"/>
                  <a:gd name="T4" fmla="*/ 0 w 154"/>
                  <a:gd name="T5" fmla="*/ 0 h 989"/>
                  <a:gd name="T6" fmla="*/ 151 w 154"/>
                  <a:gd name="T7" fmla="*/ 88 h 989"/>
                  <a:gd name="T8" fmla="*/ 154 w 154"/>
                  <a:gd name="T9" fmla="*/ 989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989">
                    <a:moveTo>
                      <a:pt x="154" y="989"/>
                    </a:moveTo>
                    <a:lnTo>
                      <a:pt x="7" y="893"/>
                    </a:lnTo>
                    <a:lnTo>
                      <a:pt x="0" y="0"/>
                    </a:lnTo>
                    <a:lnTo>
                      <a:pt x="151" y="88"/>
                    </a:lnTo>
                    <a:lnTo>
                      <a:pt x="154" y="98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BD86658A-3025-4033-8240-175142E8C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640"/>
                <a:ext cx="151" cy="257"/>
              </a:xfrm>
              <a:custGeom>
                <a:avLst/>
                <a:gdLst>
                  <a:gd name="T0" fmla="*/ 151 w 151"/>
                  <a:gd name="T1" fmla="*/ 257 h 257"/>
                  <a:gd name="T2" fmla="*/ 0 w 151"/>
                  <a:gd name="T3" fmla="*/ 169 h 257"/>
                  <a:gd name="T4" fmla="*/ 0 w 151"/>
                  <a:gd name="T5" fmla="*/ 0 h 257"/>
                  <a:gd name="T6" fmla="*/ 147 w 151"/>
                  <a:gd name="T7" fmla="*/ 88 h 257"/>
                  <a:gd name="T8" fmla="*/ 151 w 151"/>
                  <a:gd name="T9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57">
                    <a:moveTo>
                      <a:pt x="151" y="257"/>
                    </a:moveTo>
                    <a:lnTo>
                      <a:pt x="0" y="169"/>
                    </a:lnTo>
                    <a:lnTo>
                      <a:pt x="0" y="0"/>
                    </a:lnTo>
                    <a:lnTo>
                      <a:pt x="147" y="88"/>
                    </a:lnTo>
                    <a:lnTo>
                      <a:pt x="151" y="25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A2207F30-5CE6-43DA-85DD-9B90D460F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335"/>
                <a:ext cx="522" cy="496"/>
              </a:xfrm>
              <a:custGeom>
                <a:avLst/>
                <a:gdLst>
                  <a:gd name="T0" fmla="*/ 151 w 522"/>
                  <a:gd name="T1" fmla="*/ 496 h 496"/>
                  <a:gd name="T2" fmla="*/ 0 w 522"/>
                  <a:gd name="T3" fmla="*/ 415 h 496"/>
                  <a:gd name="T4" fmla="*/ 367 w 522"/>
                  <a:gd name="T5" fmla="*/ 0 h 496"/>
                  <a:gd name="T6" fmla="*/ 522 w 522"/>
                  <a:gd name="T7" fmla="*/ 55 h 496"/>
                  <a:gd name="T8" fmla="*/ 151 w 522"/>
                  <a:gd name="T9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496">
                    <a:moveTo>
                      <a:pt x="151" y="496"/>
                    </a:moveTo>
                    <a:lnTo>
                      <a:pt x="0" y="415"/>
                    </a:lnTo>
                    <a:lnTo>
                      <a:pt x="367" y="0"/>
                    </a:lnTo>
                    <a:lnTo>
                      <a:pt x="522" y="55"/>
                    </a:lnTo>
                    <a:lnTo>
                      <a:pt x="151" y="49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0C9A6354-C121-493A-B057-E615C2769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044"/>
                <a:ext cx="691" cy="746"/>
              </a:xfrm>
              <a:custGeom>
                <a:avLst/>
                <a:gdLst>
                  <a:gd name="T0" fmla="*/ 129 w 691"/>
                  <a:gd name="T1" fmla="*/ 746 h 746"/>
                  <a:gd name="T2" fmla="*/ 0 w 691"/>
                  <a:gd name="T3" fmla="*/ 658 h 746"/>
                  <a:gd name="T4" fmla="*/ 540 w 691"/>
                  <a:gd name="T5" fmla="*/ 0 h 746"/>
                  <a:gd name="T6" fmla="*/ 691 w 691"/>
                  <a:gd name="T7" fmla="*/ 81 h 746"/>
                  <a:gd name="T8" fmla="*/ 129 w 691"/>
                  <a:gd name="T9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746">
                    <a:moveTo>
                      <a:pt x="129" y="746"/>
                    </a:moveTo>
                    <a:lnTo>
                      <a:pt x="0" y="658"/>
                    </a:lnTo>
                    <a:lnTo>
                      <a:pt x="540" y="0"/>
                    </a:lnTo>
                    <a:lnTo>
                      <a:pt x="691" y="81"/>
                    </a:lnTo>
                    <a:lnTo>
                      <a:pt x="129" y="74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D522474D-E529-44BB-9058-61046F1C5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567"/>
                <a:ext cx="154" cy="558"/>
              </a:xfrm>
              <a:custGeom>
                <a:avLst/>
                <a:gdLst>
                  <a:gd name="T0" fmla="*/ 154 w 154"/>
                  <a:gd name="T1" fmla="*/ 558 h 558"/>
                  <a:gd name="T2" fmla="*/ 3 w 154"/>
                  <a:gd name="T3" fmla="*/ 477 h 558"/>
                  <a:gd name="T4" fmla="*/ 0 w 154"/>
                  <a:gd name="T5" fmla="*/ 0 h 558"/>
                  <a:gd name="T6" fmla="*/ 150 w 154"/>
                  <a:gd name="T7" fmla="*/ 58 h 558"/>
                  <a:gd name="T8" fmla="*/ 154 w 1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558">
                    <a:moveTo>
                      <a:pt x="154" y="558"/>
                    </a:moveTo>
                    <a:lnTo>
                      <a:pt x="3" y="477"/>
                    </a:lnTo>
                    <a:lnTo>
                      <a:pt x="0" y="0"/>
                    </a:lnTo>
                    <a:lnTo>
                      <a:pt x="150" y="58"/>
                    </a:lnTo>
                    <a:lnTo>
                      <a:pt x="154" y="55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5BEDA3DF-B376-452E-8179-557B01AD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534"/>
                <a:ext cx="408" cy="91"/>
              </a:xfrm>
              <a:custGeom>
                <a:avLst/>
                <a:gdLst>
                  <a:gd name="T0" fmla="*/ 150 w 408"/>
                  <a:gd name="T1" fmla="*/ 91 h 91"/>
                  <a:gd name="T2" fmla="*/ 0 w 408"/>
                  <a:gd name="T3" fmla="*/ 33 h 91"/>
                  <a:gd name="T4" fmla="*/ 253 w 408"/>
                  <a:gd name="T5" fmla="*/ 0 h 91"/>
                  <a:gd name="T6" fmla="*/ 408 w 408"/>
                  <a:gd name="T7" fmla="*/ 58 h 91"/>
                  <a:gd name="T8" fmla="*/ 150 w 408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91">
                    <a:moveTo>
                      <a:pt x="150" y="91"/>
                    </a:moveTo>
                    <a:lnTo>
                      <a:pt x="0" y="33"/>
                    </a:lnTo>
                    <a:lnTo>
                      <a:pt x="253" y="0"/>
                    </a:lnTo>
                    <a:lnTo>
                      <a:pt x="408" y="58"/>
                    </a:lnTo>
                    <a:lnTo>
                      <a:pt x="150" y="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30B92BA8-1721-40A3-AAC4-729D2D18E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" y="1460"/>
                <a:ext cx="716" cy="1242"/>
              </a:xfrm>
              <a:custGeom>
                <a:avLst/>
                <a:gdLst>
                  <a:gd name="T0" fmla="*/ 99 w 195"/>
                  <a:gd name="T1" fmla="*/ 1 h 338"/>
                  <a:gd name="T2" fmla="*/ 115 w 195"/>
                  <a:gd name="T3" fmla="*/ 2 h 338"/>
                  <a:gd name="T4" fmla="*/ 128 w 195"/>
                  <a:gd name="T5" fmla="*/ 10 h 338"/>
                  <a:gd name="T6" fmla="*/ 136 w 195"/>
                  <a:gd name="T7" fmla="*/ 23 h 338"/>
                  <a:gd name="T8" fmla="*/ 139 w 195"/>
                  <a:gd name="T9" fmla="*/ 39 h 338"/>
                  <a:gd name="T10" fmla="*/ 139 w 195"/>
                  <a:gd name="T11" fmla="*/ 47 h 338"/>
                  <a:gd name="T12" fmla="*/ 137 w 195"/>
                  <a:gd name="T13" fmla="*/ 54 h 338"/>
                  <a:gd name="T14" fmla="*/ 134 w 195"/>
                  <a:gd name="T15" fmla="*/ 61 h 338"/>
                  <a:gd name="T16" fmla="*/ 122 w 195"/>
                  <a:gd name="T17" fmla="*/ 78 h 338"/>
                  <a:gd name="T18" fmla="*/ 195 w 195"/>
                  <a:gd name="T19" fmla="*/ 67 h 338"/>
                  <a:gd name="T20" fmla="*/ 193 w 195"/>
                  <a:gd name="T21" fmla="*/ 307 h 338"/>
                  <a:gd name="T22" fmla="*/ 0 w 195"/>
                  <a:gd name="T23" fmla="*/ 338 h 338"/>
                  <a:gd name="T24" fmla="*/ 0 w 195"/>
                  <a:gd name="T25" fmla="*/ 276 h 338"/>
                  <a:gd name="T26" fmla="*/ 6 w 195"/>
                  <a:gd name="T27" fmla="*/ 278 h 338"/>
                  <a:gd name="T28" fmla="*/ 11 w 195"/>
                  <a:gd name="T29" fmla="*/ 280 h 338"/>
                  <a:gd name="T30" fmla="*/ 18 w 195"/>
                  <a:gd name="T31" fmla="*/ 280 h 338"/>
                  <a:gd name="T32" fmla="*/ 24 w 195"/>
                  <a:gd name="T33" fmla="*/ 279 h 338"/>
                  <a:gd name="T34" fmla="*/ 43 w 195"/>
                  <a:gd name="T35" fmla="*/ 272 h 338"/>
                  <a:gd name="T36" fmla="*/ 58 w 195"/>
                  <a:gd name="T37" fmla="*/ 259 h 338"/>
                  <a:gd name="T38" fmla="*/ 69 w 195"/>
                  <a:gd name="T39" fmla="*/ 240 h 338"/>
                  <a:gd name="T40" fmla="*/ 73 w 195"/>
                  <a:gd name="T41" fmla="*/ 219 h 338"/>
                  <a:gd name="T42" fmla="*/ 69 w 195"/>
                  <a:gd name="T43" fmla="*/ 199 h 338"/>
                  <a:gd name="T44" fmla="*/ 59 w 195"/>
                  <a:gd name="T45" fmla="*/ 184 h 338"/>
                  <a:gd name="T46" fmla="*/ 43 w 195"/>
                  <a:gd name="T47" fmla="*/ 175 h 338"/>
                  <a:gd name="T48" fmla="*/ 24 w 195"/>
                  <a:gd name="T49" fmla="*/ 174 h 338"/>
                  <a:gd name="T50" fmla="*/ 0 w 195"/>
                  <a:gd name="T51" fmla="*/ 184 h 338"/>
                  <a:gd name="T52" fmla="*/ 1 w 195"/>
                  <a:gd name="T53" fmla="*/ 95 h 338"/>
                  <a:gd name="T54" fmla="*/ 75 w 195"/>
                  <a:gd name="T55" fmla="*/ 85 h 338"/>
                  <a:gd name="T56" fmla="*/ 66 w 195"/>
                  <a:gd name="T57" fmla="*/ 77 h 338"/>
                  <a:gd name="T58" fmla="*/ 63 w 195"/>
                  <a:gd name="T59" fmla="*/ 71 h 338"/>
                  <a:gd name="T60" fmla="*/ 60 w 195"/>
                  <a:gd name="T61" fmla="*/ 65 h 338"/>
                  <a:gd name="T62" fmla="*/ 58 w 195"/>
                  <a:gd name="T63" fmla="*/ 59 h 338"/>
                  <a:gd name="T64" fmla="*/ 58 w 195"/>
                  <a:gd name="T65" fmla="*/ 51 h 338"/>
                  <a:gd name="T66" fmla="*/ 61 w 195"/>
                  <a:gd name="T67" fmla="*/ 33 h 338"/>
                  <a:gd name="T68" fmla="*/ 70 w 195"/>
                  <a:gd name="T69" fmla="*/ 18 h 338"/>
                  <a:gd name="T70" fmla="*/ 83 w 195"/>
                  <a:gd name="T71" fmla="*/ 7 h 338"/>
                  <a:gd name="T72" fmla="*/ 99 w 195"/>
                  <a:gd name="T73" fmla="*/ 1 h 338"/>
                  <a:gd name="T74" fmla="*/ 99 w 195"/>
                  <a:gd name="T75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338">
                    <a:moveTo>
                      <a:pt x="99" y="1"/>
                    </a:moveTo>
                    <a:cubicBezTo>
                      <a:pt x="105" y="0"/>
                      <a:pt x="110" y="1"/>
                      <a:pt x="115" y="2"/>
                    </a:cubicBezTo>
                    <a:cubicBezTo>
                      <a:pt x="120" y="4"/>
                      <a:pt x="124" y="6"/>
                      <a:pt x="128" y="10"/>
                    </a:cubicBezTo>
                    <a:cubicBezTo>
                      <a:pt x="131" y="13"/>
                      <a:pt x="134" y="18"/>
                      <a:pt x="136" y="23"/>
                    </a:cubicBezTo>
                    <a:cubicBezTo>
                      <a:pt x="138" y="28"/>
                      <a:pt x="139" y="33"/>
                      <a:pt x="139" y="39"/>
                    </a:cubicBezTo>
                    <a:cubicBezTo>
                      <a:pt x="139" y="42"/>
                      <a:pt x="139" y="44"/>
                      <a:pt x="139" y="47"/>
                    </a:cubicBezTo>
                    <a:cubicBezTo>
                      <a:pt x="138" y="49"/>
                      <a:pt x="138" y="52"/>
                      <a:pt x="137" y="54"/>
                    </a:cubicBezTo>
                    <a:cubicBezTo>
                      <a:pt x="136" y="57"/>
                      <a:pt x="135" y="59"/>
                      <a:pt x="134" y="61"/>
                    </a:cubicBezTo>
                    <a:cubicBezTo>
                      <a:pt x="131" y="67"/>
                      <a:pt x="127" y="73"/>
                      <a:pt x="122" y="78"/>
                    </a:cubicBezTo>
                    <a:cubicBezTo>
                      <a:pt x="147" y="74"/>
                      <a:pt x="171" y="71"/>
                      <a:pt x="195" y="67"/>
                    </a:cubicBezTo>
                    <a:cubicBezTo>
                      <a:pt x="193" y="307"/>
                      <a:pt x="193" y="307"/>
                      <a:pt x="193" y="307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2" y="277"/>
                      <a:pt x="4" y="278"/>
                      <a:pt x="6" y="278"/>
                    </a:cubicBezTo>
                    <a:cubicBezTo>
                      <a:pt x="7" y="279"/>
                      <a:pt x="9" y="279"/>
                      <a:pt x="11" y="280"/>
                    </a:cubicBezTo>
                    <a:cubicBezTo>
                      <a:pt x="13" y="280"/>
                      <a:pt x="15" y="280"/>
                      <a:pt x="18" y="280"/>
                    </a:cubicBezTo>
                    <a:cubicBezTo>
                      <a:pt x="20" y="280"/>
                      <a:pt x="22" y="280"/>
                      <a:pt x="24" y="279"/>
                    </a:cubicBezTo>
                    <a:cubicBezTo>
                      <a:pt x="31" y="278"/>
                      <a:pt x="37" y="276"/>
                      <a:pt x="43" y="272"/>
                    </a:cubicBezTo>
                    <a:cubicBezTo>
                      <a:pt x="49" y="269"/>
                      <a:pt x="54" y="264"/>
                      <a:pt x="58" y="259"/>
                    </a:cubicBezTo>
                    <a:cubicBezTo>
                      <a:pt x="63" y="253"/>
                      <a:pt x="66" y="247"/>
                      <a:pt x="69" y="240"/>
                    </a:cubicBezTo>
                    <a:cubicBezTo>
                      <a:pt x="71" y="234"/>
                      <a:pt x="73" y="226"/>
                      <a:pt x="73" y="219"/>
                    </a:cubicBezTo>
                    <a:cubicBezTo>
                      <a:pt x="73" y="212"/>
                      <a:pt x="72" y="205"/>
                      <a:pt x="69" y="199"/>
                    </a:cubicBezTo>
                    <a:cubicBezTo>
                      <a:pt x="67" y="193"/>
                      <a:pt x="63" y="188"/>
                      <a:pt x="59" y="184"/>
                    </a:cubicBezTo>
                    <a:cubicBezTo>
                      <a:pt x="54" y="180"/>
                      <a:pt x="49" y="177"/>
                      <a:pt x="43" y="175"/>
                    </a:cubicBezTo>
                    <a:cubicBezTo>
                      <a:pt x="37" y="174"/>
                      <a:pt x="31" y="173"/>
                      <a:pt x="24" y="174"/>
                    </a:cubicBezTo>
                    <a:cubicBezTo>
                      <a:pt x="16" y="175"/>
                      <a:pt x="7" y="179"/>
                      <a:pt x="0" y="184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25" y="92"/>
                      <a:pt x="50" y="88"/>
                      <a:pt x="75" y="85"/>
                    </a:cubicBezTo>
                    <a:cubicBezTo>
                      <a:pt x="72" y="82"/>
                      <a:pt x="69" y="80"/>
                      <a:pt x="66" y="77"/>
                    </a:cubicBezTo>
                    <a:cubicBezTo>
                      <a:pt x="65" y="75"/>
                      <a:pt x="64" y="73"/>
                      <a:pt x="63" y="71"/>
                    </a:cubicBezTo>
                    <a:cubicBezTo>
                      <a:pt x="62" y="70"/>
                      <a:pt x="61" y="67"/>
                      <a:pt x="60" y="65"/>
                    </a:cubicBezTo>
                    <a:cubicBezTo>
                      <a:pt x="59" y="63"/>
                      <a:pt x="59" y="61"/>
                      <a:pt x="58" y="59"/>
                    </a:cubicBezTo>
                    <a:cubicBezTo>
                      <a:pt x="58" y="56"/>
                      <a:pt x="58" y="54"/>
                      <a:pt x="58" y="51"/>
                    </a:cubicBezTo>
                    <a:cubicBezTo>
                      <a:pt x="58" y="45"/>
                      <a:pt x="59" y="39"/>
                      <a:pt x="61" y="33"/>
                    </a:cubicBezTo>
                    <a:cubicBezTo>
                      <a:pt x="63" y="28"/>
                      <a:pt x="66" y="23"/>
                      <a:pt x="70" y="18"/>
                    </a:cubicBezTo>
                    <a:cubicBezTo>
                      <a:pt x="74" y="13"/>
                      <a:pt x="78" y="10"/>
                      <a:pt x="83" y="7"/>
                    </a:cubicBezTo>
                    <a:cubicBezTo>
                      <a:pt x="88" y="4"/>
                      <a:pt x="93" y="2"/>
                      <a:pt x="99" y="1"/>
                    </a:cubicBezTo>
                    <a:cubicBezTo>
                      <a:pt x="105" y="0"/>
                      <a:pt x="93" y="2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" name="Freeform 30">
                <a:extLst>
                  <a:ext uri="{FF2B5EF4-FFF2-40B4-BE49-F238E27FC236}">
                    <a16:creationId xmlns:a16="http://schemas.microsoft.com/office/drawing/2014/main" id="{93450D28-9CC3-4ACD-B273-7D0E9847F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824"/>
                <a:ext cx="1000" cy="1007"/>
              </a:xfrm>
              <a:custGeom>
                <a:avLst/>
                <a:gdLst>
                  <a:gd name="T0" fmla="*/ 199 w 272"/>
                  <a:gd name="T1" fmla="*/ 0 h 274"/>
                  <a:gd name="T2" fmla="*/ 199 w 272"/>
                  <a:gd name="T3" fmla="*/ 107 h 274"/>
                  <a:gd name="T4" fmla="*/ 213 w 272"/>
                  <a:gd name="T5" fmla="*/ 93 h 274"/>
                  <a:gd name="T6" fmla="*/ 219 w 272"/>
                  <a:gd name="T7" fmla="*/ 90 h 274"/>
                  <a:gd name="T8" fmla="*/ 225 w 272"/>
                  <a:gd name="T9" fmla="*/ 87 h 274"/>
                  <a:gd name="T10" fmla="*/ 231 w 272"/>
                  <a:gd name="T11" fmla="*/ 86 h 274"/>
                  <a:gd name="T12" fmla="*/ 247 w 272"/>
                  <a:gd name="T13" fmla="*/ 87 h 274"/>
                  <a:gd name="T14" fmla="*/ 260 w 272"/>
                  <a:gd name="T15" fmla="*/ 94 h 274"/>
                  <a:gd name="T16" fmla="*/ 269 w 272"/>
                  <a:gd name="T17" fmla="*/ 107 h 274"/>
                  <a:gd name="T18" fmla="*/ 272 w 272"/>
                  <a:gd name="T19" fmla="*/ 123 h 274"/>
                  <a:gd name="T20" fmla="*/ 269 w 272"/>
                  <a:gd name="T21" fmla="*/ 141 h 274"/>
                  <a:gd name="T22" fmla="*/ 260 w 272"/>
                  <a:gd name="T23" fmla="*/ 156 h 274"/>
                  <a:gd name="T24" fmla="*/ 247 w 272"/>
                  <a:gd name="T25" fmla="*/ 168 h 274"/>
                  <a:gd name="T26" fmla="*/ 231 w 272"/>
                  <a:gd name="T27" fmla="*/ 174 h 274"/>
                  <a:gd name="T28" fmla="*/ 224 w 272"/>
                  <a:gd name="T29" fmla="*/ 174 h 274"/>
                  <a:gd name="T30" fmla="*/ 218 w 272"/>
                  <a:gd name="T31" fmla="*/ 173 h 274"/>
                  <a:gd name="T32" fmla="*/ 212 w 272"/>
                  <a:gd name="T33" fmla="*/ 172 h 274"/>
                  <a:gd name="T34" fmla="*/ 207 w 272"/>
                  <a:gd name="T35" fmla="*/ 169 h 274"/>
                  <a:gd name="T36" fmla="*/ 199 w 272"/>
                  <a:gd name="T37" fmla="*/ 162 h 274"/>
                  <a:gd name="T38" fmla="*/ 199 w 272"/>
                  <a:gd name="T39" fmla="*/ 242 h 274"/>
                  <a:gd name="T40" fmla="*/ 1 w 272"/>
                  <a:gd name="T41" fmla="*/ 274 h 274"/>
                  <a:gd name="T42" fmla="*/ 0 w 272"/>
                  <a:gd name="T43" fmla="*/ 29 h 274"/>
                  <a:gd name="T44" fmla="*/ 58 w 272"/>
                  <a:gd name="T45" fmla="*/ 20 h 274"/>
                  <a:gd name="T46" fmla="*/ 55 w 272"/>
                  <a:gd name="T47" fmla="*/ 27 h 274"/>
                  <a:gd name="T48" fmla="*/ 52 w 272"/>
                  <a:gd name="T49" fmla="*/ 35 h 274"/>
                  <a:gd name="T50" fmla="*/ 51 w 272"/>
                  <a:gd name="T51" fmla="*/ 43 h 274"/>
                  <a:gd name="T52" fmla="*/ 50 w 272"/>
                  <a:gd name="T53" fmla="*/ 51 h 274"/>
                  <a:gd name="T54" fmla="*/ 54 w 272"/>
                  <a:gd name="T55" fmla="*/ 71 h 274"/>
                  <a:gd name="T56" fmla="*/ 65 w 272"/>
                  <a:gd name="T57" fmla="*/ 87 h 274"/>
                  <a:gd name="T58" fmla="*/ 81 w 272"/>
                  <a:gd name="T59" fmla="*/ 96 h 274"/>
                  <a:gd name="T60" fmla="*/ 100 w 272"/>
                  <a:gd name="T61" fmla="*/ 97 h 274"/>
                  <a:gd name="T62" fmla="*/ 120 w 272"/>
                  <a:gd name="T63" fmla="*/ 90 h 274"/>
                  <a:gd name="T64" fmla="*/ 136 w 272"/>
                  <a:gd name="T65" fmla="*/ 76 h 274"/>
                  <a:gd name="T66" fmla="*/ 146 w 272"/>
                  <a:gd name="T67" fmla="*/ 57 h 274"/>
                  <a:gd name="T68" fmla="*/ 150 w 272"/>
                  <a:gd name="T69" fmla="*/ 36 h 274"/>
                  <a:gd name="T70" fmla="*/ 142 w 272"/>
                  <a:gd name="T71" fmla="*/ 8 h 274"/>
                  <a:gd name="T72" fmla="*/ 199 w 272"/>
                  <a:gd name="T7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274">
                    <a:moveTo>
                      <a:pt x="199" y="0"/>
                    </a:moveTo>
                    <a:cubicBezTo>
                      <a:pt x="199" y="35"/>
                      <a:pt x="199" y="71"/>
                      <a:pt x="199" y="107"/>
                    </a:cubicBezTo>
                    <a:cubicBezTo>
                      <a:pt x="203" y="102"/>
                      <a:pt x="207" y="97"/>
                      <a:pt x="213" y="93"/>
                    </a:cubicBezTo>
                    <a:cubicBezTo>
                      <a:pt x="215" y="92"/>
                      <a:pt x="217" y="91"/>
                      <a:pt x="219" y="90"/>
                    </a:cubicBezTo>
                    <a:cubicBezTo>
                      <a:pt x="221" y="89"/>
                      <a:pt x="223" y="88"/>
                      <a:pt x="225" y="87"/>
                    </a:cubicBezTo>
                    <a:cubicBezTo>
                      <a:pt x="227" y="87"/>
                      <a:pt x="229" y="86"/>
                      <a:pt x="231" y="86"/>
                    </a:cubicBezTo>
                    <a:cubicBezTo>
                      <a:pt x="237" y="85"/>
                      <a:pt x="242" y="85"/>
                      <a:pt x="247" y="87"/>
                    </a:cubicBezTo>
                    <a:cubicBezTo>
                      <a:pt x="252" y="88"/>
                      <a:pt x="256" y="91"/>
                      <a:pt x="260" y="94"/>
                    </a:cubicBezTo>
                    <a:cubicBezTo>
                      <a:pt x="264" y="98"/>
                      <a:pt x="267" y="102"/>
                      <a:pt x="269" y="107"/>
                    </a:cubicBezTo>
                    <a:cubicBezTo>
                      <a:pt x="271" y="112"/>
                      <a:pt x="272" y="117"/>
                      <a:pt x="272" y="123"/>
                    </a:cubicBezTo>
                    <a:cubicBezTo>
                      <a:pt x="272" y="129"/>
                      <a:pt x="271" y="135"/>
                      <a:pt x="269" y="141"/>
                    </a:cubicBezTo>
                    <a:cubicBezTo>
                      <a:pt x="266" y="147"/>
                      <a:pt x="263" y="152"/>
                      <a:pt x="260" y="156"/>
                    </a:cubicBezTo>
                    <a:cubicBezTo>
                      <a:pt x="256" y="161"/>
                      <a:pt x="252" y="165"/>
                      <a:pt x="247" y="168"/>
                    </a:cubicBezTo>
                    <a:cubicBezTo>
                      <a:pt x="242" y="171"/>
                      <a:pt x="237" y="173"/>
                      <a:pt x="231" y="174"/>
                    </a:cubicBezTo>
                    <a:cubicBezTo>
                      <a:pt x="229" y="174"/>
                      <a:pt x="227" y="174"/>
                      <a:pt x="224" y="174"/>
                    </a:cubicBezTo>
                    <a:cubicBezTo>
                      <a:pt x="222" y="174"/>
                      <a:pt x="220" y="174"/>
                      <a:pt x="218" y="173"/>
                    </a:cubicBezTo>
                    <a:cubicBezTo>
                      <a:pt x="216" y="173"/>
                      <a:pt x="214" y="172"/>
                      <a:pt x="212" y="172"/>
                    </a:cubicBezTo>
                    <a:cubicBezTo>
                      <a:pt x="211" y="171"/>
                      <a:pt x="209" y="170"/>
                      <a:pt x="207" y="169"/>
                    </a:cubicBezTo>
                    <a:cubicBezTo>
                      <a:pt x="204" y="167"/>
                      <a:pt x="201" y="165"/>
                      <a:pt x="199" y="162"/>
                    </a:cubicBezTo>
                    <a:cubicBezTo>
                      <a:pt x="199" y="189"/>
                      <a:pt x="199" y="215"/>
                      <a:pt x="199" y="242"/>
                    </a:cubicBezTo>
                    <a:cubicBezTo>
                      <a:pt x="1" y="274"/>
                      <a:pt x="1" y="274"/>
                      <a:pt x="1" y="27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2"/>
                      <a:pt x="56" y="25"/>
                      <a:pt x="55" y="27"/>
                    </a:cubicBezTo>
                    <a:cubicBezTo>
                      <a:pt x="54" y="30"/>
                      <a:pt x="53" y="32"/>
                      <a:pt x="52" y="35"/>
                    </a:cubicBezTo>
                    <a:cubicBezTo>
                      <a:pt x="51" y="38"/>
                      <a:pt x="51" y="40"/>
                      <a:pt x="51" y="43"/>
                    </a:cubicBezTo>
                    <a:cubicBezTo>
                      <a:pt x="50" y="45"/>
                      <a:pt x="50" y="48"/>
                      <a:pt x="50" y="51"/>
                    </a:cubicBezTo>
                    <a:cubicBezTo>
                      <a:pt x="50" y="58"/>
                      <a:pt x="51" y="65"/>
                      <a:pt x="54" y="71"/>
                    </a:cubicBezTo>
                    <a:cubicBezTo>
                      <a:pt x="57" y="77"/>
                      <a:pt x="60" y="82"/>
                      <a:pt x="65" y="87"/>
                    </a:cubicBezTo>
                    <a:cubicBezTo>
                      <a:pt x="69" y="91"/>
                      <a:pt x="75" y="94"/>
                      <a:pt x="81" y="96"/>
                    </a:cubicBezTo>
                    <a:cubicBezTo>
                      <a:pt x="87" y="97"/>
                      <a:pt x="93" y="98"/>
                      <a:pt x="100" y="97"/>
                    </a:cubicBezTo>
                    <a:cubicBezTo>
                      <a:pt x="107" y="96"/>
                      <a:pt x="114" y="93"/>
                      <a:pt x="120" y="90"/>
                    </a:cubicBezTo>
                    <a:cubicBezTo>
                      <a:pt x="126" y="86"/>
                      <a:pt x="131" y="81"/>
                      <a:pt x="136" y="76"/>
                    </a:cubicBezTo>
                    <a:cubicBezTo>
                      <a:pt x="140" y="70"/>
                      <a:pt x="144" y="64"/>
                      <a:pt x="146" y="57"/>
                    </a:cubicBezTo>
                    <a:cubicBezTo>
                      <a:pt x="149" y="51"/>
                      <a:pt x="150" y="43"/>
                      <a:pt x="150" y="36"/>
                    </a:cubicBezTo>
                    <a:cubicBezTo>
                      <a:pt x="150" y="26"/>
                      <a:pt x="147" y="16"/>
                      <a:pt x="142" y="8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41972FDF-C669-4D06-A7D5-F8C4E16CC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379"/>
                <a:ext cx="1412" cy="1404"/>
              </a:xfrm>
              <a:custGeom>
                <a:avLst/>
                <a:gdLst>
                  <a:gd name="T0" fmla="*/ 75 w 384"/>
                  <a:gd name="T1" fmla="*/ 0 h 382"/>
                  <a:gd name="T2" fmla="*/ 384 w 384"/>
                  <a:gd name="T3" fmla="*/ 293 h 382"/>
                  <a:gd name="T4" fmla="*/ 269 w 384"/>
                  <a:gd name="T5" fmla="*/ 309 h 382"/>
                  <a:gd name="T6" fmla="*/ 268 w 384"/>
                  <a:gd name="T7" fmla="*/ 354 h 382"/>
                  <a:gd name="T8" fmla="*/ 213 w 384"/>
                  <a:gd name="T9" fmla="*/ 362 h 382"/>
                  <a:gd name="T10" fmla="*/ 216 w 384"/>
                  <a:gd name="T11" fmla="*/ 356 h 382"/>
                  <a:gd name="T12" fmla="*/ 219 w 384"/>
                  <a:gd name="T13" fmla="*/ 349 h 382"/>
                  <a:gd name="T14" fmla="*/ 220 w 384"/>
                  <a:gd name="T15" fmla="*/ 342 h 382"/>
                  <a:gd name="T16" fmla="*/ 220 w 384"/>
                  <a:gd name="T17" fmla="*/ 334 h 382"/>
                  <a:gd name="T18" fmla="*/ 217 w 384"/>
                  <a:gd name="T19" fmla="*/ 314 h 382"/>
                  <a:gd name="T20" fmla="*/ 207 w 384"/>
                  <a:gd name="T21" fmla="*/ 299 h 382"/>
                  <a:gd name="T22" fmla="*/ 191 w 384"/>
                  <a:gd name="T23" fmla="*/ 290 h 382"/>
                  <a:gd name="T24" fmla="*/ 172 w 384"/>
                  <a:gd name="T25" fmla="*/ 288 h 382"/>
                  <a:gd name="T26" fmla="*/ 153 w 384"/>
                  <a:gd name="T27" fmla="*/ 295 h 382"/>
                  <a:gd name="T28" fmla="*/ 137 w 384"/>
                  <a:gd name="T29" fmla="*/ 309 h 382"/>
                  <a:gd name="T30" fmla="*/ 127 w 384"/>
                  <a:gd name="T31" fmla="*/ 327 h 382"/>
                  <a:gd name="T32" fmla="*/ 123 w 384"/>
                  <a:gd name="T33" fmla="*/ 348 h 382"/>
                  <a:gd name="T34" fmla="*/ 130 w 384"/>
                  <a:gd name="T35" fmla="*/ 374 h 382"/>
                  <a:gd name="T36" fmla="*/ 74 w 384"/>
                  <a:gd name="T37" fmla="*/ 382 h 382"/>
                  <a:gd name="T38" fmla="*/ 74 w 384"/>
                  <a:gd name="T39" fmla="*/ 246 h 382"/>
                  <a:gd name="T40" fmla="*/ 60 w 384"/>
                  <a:gd name="T41" fmla="*/ 260 h 382"/>
                  <a:gd name="T42" fmla="*/ 54 w 384"/>
                  <a:gd name="T43" fmla="*/ 263 h 382"/>
                  <a:gd name="T44" fmla="*/ 48 w 384"/>
                  <a:gd name="T45" fmla="*/ 266 h 382"/>
                  <a:gd name="T46" fmla="*/ 42 w 384"/>
                  <a:gd name="T47" fmla="*/ 267 h 382"/>
                  <a:gd name="T48" fmla="*/ 25 w 384"/>
                  <a:gd name="T49" fmla="*/ 266 h 382"/>
                  <a:gd name="T50" fmla="*/ 12 w 384"/>
                  <a:gd name="T51" fmla="*/ 258 h 382"/>
                  <a:gd name="T52" fmla="*/ 3 w 384"/>
                  <a:gd name="T53" fmla="*/ 245 h 382"/>
                  <a:gd name="T54" fmla="*/ 0 w 384"/>
                  <a:gd name="T55" fmla="*/ 228 h 382"/>
                  <a:gd name="T56" fmla="*/ 3 w 384"/>
                  <a:gd name="T57" fmla="*/ 210 h 382"/>
                  <a:gd name="T58" fmla="*/ 12 w 384"/>
                  <a:gd name="T59" fmla="*/ 194 h 382"/>
                  <a:gd name="T60" fmla="*/ 25 w 384"/>
                  <a:gd name="T61" fmla="*/ 183 h 382"/>
                  <a:gd name="T62" fmla="*/ 42 w 384"/>
                  <a:gd name="T63" fmla="*/ 177 h 382"/>
                  <a:gd name="T64" fmla="*/ 48 w 384"/>
                  <a:gd name="T65" fmla="*/ 177 h 382"/>
                  <a:gd name="T66" fmla="*/ 55 w 384"/>
                  <a:gd name="T67" fmla="*/ 178 h 382"/>
                  <a:gd name="T68" fmla="*/ 61 w 384"/>
                  <a:gd name="T69" fmla="*/ 179 h 382"/>
                  <a:gd name="T70" fmla="*/ 66 w 384"/>
                  <a:gd name="T71" fmla="*/ 182 h 382"/>
                  <a:gd name="T72" fmla="*/ 74 w 384"/>
                  <a:gd name="T73" fmla="*/ 190 h 382"/>
                  <a:gd name="T74" fmla="*/ 75 w 384"/>
                  <a:gd name="T75" fmla="*/ 4 h 382"/>
                  <a:gd name="T76" fmla="*/ 75 w 384"/>
                  <a:gd name="T7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4" h="382">
                    <a:moveTo>
                      <a:pt x="75" y="0"/>
                    </a:moveTo>
                    <a:cubicBezTo>
                      <a:pt x="384" y="293"/>
                      <a:pt x="384" y="293"/>
                      <a:pt x="384" y="293"/>
                    </a:cubicBezTo>
                    <a:cubicBezTo>
                      <a:pt x="269" y="309"/>
                      <a:pt x="269" y="309"/>
                      <a:pt x="269" y="309"/>
                    </a:cubicBezTo>
                    <a:cubicBezTo>
                      <a:pt x="268" y="354"/>
                      <a:pt x="268" y="354"/>
                      <a:pt x="268" y="354"/>
                    </a:cubicBezTo>
                    <a:cubicBezTo>
                      <a:pt x="213" y="362"/>
                      <a:pt x="213" y="362"/>
                      <a:pt x="213" y="362"/>
                    </a:cubicBezTo>
                    <a:cubicBezTo>
                      <a:pt x="215" y="360"/>
                      <a:pt x="216" y="358"/>
                      <a:pt x="216" y="356"/>
                    </a:cubicBezTo>
                    <a:cubicBezTo>
                      <a:pt x="217" y="353"/>
                      <a:pt x="218" y="351"/>
                      <a:pt x="219" y="349"/>
                    </a:cubicBezTo>
                    <a:cubicBezTo>
                      <a:pt x="219" y="346"/>
                      <a:pt x="220" y="344"/>
                      <a:pt x="220" y="342"/>
                    </a:cubicBezTo>
                    <a:cubicBezTo>
                      <a:pt x="220" y="339"/>
                      <a:pt x="220" y="337"/>
                      <a:pt x="220" y="334"/>
                    </a:cubicBezTo>
                    <a:cubicBezTo>
                      <a:pt x="221" y="327"/>
                      <a:pt x="219" y="320"/>
                      <a:pt x="217" y="314"/>
                    </a:cubicBezTo>
                    <a:cubicBezTo>
                      <a:pt x="214" y="308"/>
                      <a:pt x="211" y="303"/>
                      <a:pt x="207" y="299"/>
                    </a:cubicBezTo>
                    <a:cubicBezTo>
                      <a:pt x="202" y="295"/>
                      <a:pt x="197" y="291"/>
                      <a:pt x="191" y="290"/>
                    </a:cubicBezTo>
                    <a:cubicBezTo>
                      <a:pt x="185" y="288"/>
                      <a:pt x="179" y="287"/>
                      <a:pt x="172" y="288"/>
                    </a:cubicBezTo>
                    <a:cubicBezTo>
                      <a:pt x="165" y="289"/>
                      <a:pt x="159" y="291"/>
                      <a:pt x="153" y="295"/>
                    </a:cubicBezTo>
                    <a:cubicBezTo>
                      <a:pt x="147" y="298"/>
                      <a:pt x="142" y="303"/>
                      <a:pt x="137" y="309"/>
                    </a:cubicBezTo>
                    <a:cubicBezTo>
                      <a:pt x="133" y="314"/>
                      <a:pt x="129" y="320"/>
                      <a:pt x="127" y="327"/>
                    </a:cubicBezTo>
                    <a:cubicBezTo>
                      <a:pt x="124" y="334"/>
                      <a:pt x="123" y="341"/>
                      <a:pt x="123" y="348"/>
                    </a:cubicBezTo>
                    <a:cubicBezTo>
                      <a:pt x="123" y="357"/>
                      <a:pt x="125" y="366"/>
                      <a:pt x="130" y="374"/>
                    </a:cubicBezTo>
                    <a:cubicBezTo>
                      <a:pt x="74" y="382"/>
                      <a:pt x="74" y="382"/>
                      <a:pt x="74" y="382"/>
                    </a:cubicBezTo>
                    <a:cubicBezTo>
                      <a:pt x="74" y="337"/>
                      <a:pt x="74" y="291"/>
                      <a:pt x="74" y="246"/>
                    </a:cubicBezTo>
                    <a:cubicBezTo>
                      <a:pt x="70" y="251"/>
                      <a:pt x="66" y="256"/>
                      <a:pt x="60" y="260"/>
                    </a:cubicBezTo>
                    <a:cubicBezTo>
                      <a:pt x="58" y="261"/>
                      <a:pt x="57" y="262"/>
                      <a:pt x="54" y="263"/>
                    </a:cubicBezTo>
                    <a:cubicBezTo>
                      <a:pt x="52" y="264"/>
                      <a:pt x="50" y="265"/>
                      <a:pt x="48" y="266"/>
                    </a:cubicBezTo>
                    <a:cubicBezTo>
                      <a:pt x="46" y="266"/>
                      <a:pt x="44" y="267"/>
                      <a:pt x="42" y="267"/>
                    </a:cubicBezTo>
                    <a:cubicBezTo>
                      <a:pt x="36" y="268"/>
                      <a:pt x="30" y="267"/>
                      <a:pt x="25" y="266"/>
                    </a:cubicBezTo>
                    <a:cubicBezTo>
                      <a:pt x="20" y="264"/>
                      <a:pt x="16" y="262"/>
                      <a:pt x="12" y="258"/>
                    </a:cubicBezTo>
                    <a:cubicBezTo>
                      <a:pt x="8" y="254"/>
                      <a:pt x="5" y="250"/>
                      <a:pt x="3" y="245"/>
                    </a:cubicBezTo>
                    <a:cubicBezTo>
                      <a:pt x="1" y="240"/>
                      <a:pt x="0" y="234"/>
                      <a:pt x="0" y="228"/>
                    </a:cubicBezTo>
                    <a:cubicBezTo>
                      <a:pt x="0" y="222"/>
                      <a:pt x="1" y="215"/>
                      <a:pt x="3" y="210"/>
                    </a:cubicBezTo>
                    <a:cubicBezTo>
                      <a:pt x="5" y="204"/>
                      <a:pt x="8" y="199"/>
                      <a:pt x="12" y="194"/>
                    </a:cubicBezTo>
                    <a:cubicBezTo>
                      <a:pt x="16" y="190"/>
                      <a:pt x="20" y="186"/>
                      <a:pt x="25" y="183"/>
                    </a:cubicBezTo>
                    <a:cubicBezTo>
                      <a:pt x="30" y="180"/>
                      <a:pt x="36" y="178"/>
                      <a:pt x="42" y="177"/>
                    </a:cubicBezTo>
                    <a:cubicBezTo>
                      <a:pt x="44" y="177"/>
                      <a:pt x="46" y="177"/>
                      <a:pt x="48" y="177"/>
                    </a:cubicBezTo>
                    <a:cubicBezTo>
                      <a:pt x="51" y="177"/>
                      <a:pt x="53" y="177"/>
                      <a:pt x="55" y="178"/>
                    </a:cubicBezTo>
                    <a:cubicBezTo>
                      <a:pt x="57" y="178"/>
                      <a:pt x="59" y="179"/>
                      <a:pt x="61" y="179"/>
                    </a:cubicBezTo>
                    <a:cubicBezTo>
                      <a:pt x="62" y="180"/>
                      <a:pt x="64" y="181"/>
                      <a:pt x="66" y="182"/>
                    </a:cubicBezTo>
                    <a:cubicBezTo>
                      <a:pt x="69" y="184"/>
                      <a:pt x="72" y="187"/>
                      <a:pt x="74" y="190"/>
                    </a:cubicBezTo>
                    <a:cubicBezTo>
                      <a:pt x="74" y="128"/>
                      <a:pt x="75" y="66"/>
                      <a:pt x="75" y="4"/>
                    </a:cubicBezTo>
                    <a:cubicBezTo>
                      <a:pt x="75" y="3"/>
                      <a:pt x="75" y="1"/>
                      <a:pt x="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C36D6592-B135-4592-8ECE-A965977B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383"/>
                <a:ext cx="1187" cy="1768"/>
              </a:xfrm>
              <a:custGeom>
                <a:avLst/>
                <a:gdLst>
                  <a:gd name="T0" fmla="*/ 323 w 323"/>
                  <a:gd name="T1" fmla="*/ 0 h 481"/>
                  <a:gd name="T2" fmla="*/ 323 w 323"/>
                  <a:gd name="T3" fmla="*/ 171 h 481"/>
                  <a:gd name="T4" fmla="*/ 317 w 323"/>
                  <a:gd name="T5" fmla="*/ 168 h 481"/>
                  <a:gd name="T6" fmla="*/ 311 w 323"/>
                  <a:gd name="T7" fmla="*/ 167 h 481"/>
                  <a:gd name="T8" fmla="*/ 305 w 323"/>
                  <a:gd name="T9" fmla="*/ 167 h 481"/>
                  <a:gd name="T10" fmla="*/ 299 w 323"/>
                  <a:gd name="T11" fmla="*/ 167 h 481"/>
                  <a:gd name="T12" fmla="*/ 279 w 323"/>
                  <a:gd name="T13" fmla="*/ 174 h 481"/>
                  <a:gd name="T14" fmla="*/ 263 w 323"/>
                  <a:gd name="T15" fmla="*/ 188 h 481"/>
                  <a:gd name="T16" fmla="*/ 252 w 323"/>
                  <a:gd name="T17" fmla="*/ 206 h 481"/>
                  <a:gd name="T18" fmla="*/ 248 w 323"/>
                  <a:gd name="T19" fmla="*/ 228 h 481"/>
                  <a:gd name="T20" fmla="*/ 252 w 323"/>
                  <a:gd name="T21" fmla="*/ 248 h 481"/>
                  <a:gd name="T22" fmla="*/ 263 w 323"/>
                  <a:gd name="T23" fmla="*/ 264 h 481"/>
                  <a:gd name="T24" fmla="*/ 279 w 323"/>
                  <a:gd name="T25" fmla="*/ 274 h 481"/>
                  <a:gd name="T26" fmla="*/ 299 w 323"/>
                  <a:gd name="T27" fmla="*/ 275 h 481"/>
                  <a:gd name="T28" fmla="*/ 323 w 323"/>
                  <a:gd name="T29" fmla="*/ 265 h 481"/>
                  <a:gd name="T30" fmla="*/ 322 w 323"/>
                  <a:gd name="T31" fmla="*/ 383 h 481"/>
                  <a:gd name="T32" fmla="*/ 244 w 323"/>
                  <a:gd name="T33" fmla="*/ 394 h 481"/>
                  <a:gd name="T34" fmla="*/ 254 w 323"/>
                  <a:gd name="T35" fmla="*/ 401 h 481"/>
                  <a:gd name="T36" fmla="*/ 259 w 323"/>
                  <a:gd name="T37" fmla="*/ 407 h 481"/>
                  <a:gd name="T38" fmla="*/ 262 w 323"/>
                  <a:gd name="T39" fmla="*/ 414 h 481"/>
                  <a:gd name="T40" fmla="*/ 264 w 323"/>
                  <a:gd name="T41" fmla="*/ 421 h 481"/>
                  <a:gd name="T42" fmla="*/ 265 w 323"/>
                  <a:gd name="T43" fmla="*/ 429 h 481"/>
                  <a:gd name="T44" fmla="*/ 262 w 323"/>
                  <a:gd name="T45" fmla="*/ 447 h 481"/>
                  <a:gd name="T46" fmla="*/ 253 w 323"/>
                  <a:gd name="T47" fmla="*/ 463 h 481"/>
                  <a:gd name="T48" fmla="*/ 239 w 323"/>
                  <a:gd name="T49" fmla="*/ 474 h 481"/>
                  <a:gd name="T50" fmla="*/ 223 w 323"/>
                  <a:gd name="T51" fmla="*/ 480 h 481"/>
                  <a:gd name="T52" fmla="*/ 207 w 323"/>
                  <a:gd name="T53" fmla="*/ 479 h 481"/>
                  <a:gd name="T54" fmla="*/ 194 w 323"/>
                  <a:gd name="T55" fmla="*/ 471 h 481"/>
                  <a:gd name="T56" fmla="*/ 185 w 323"/>
                  <a:gd name="T57" fmla="*/ 459 h 481"/>
                  <a:gd name="T58" fmla="*/ 181 w 323"/>
                  <a:gd name="T59" fmla="*/ 442 h 481"/>
                  <a:gd name="T60" fmla="*/ 182 w 323"/>
                  <a:gd name="T61" fmla="*/ 433 h 481"/>
                  <a:gd name="T62" fmla="*/ 184 w 323"/>
                  <a:gd name="T63" fmla="*/ 425 h 481"/>
                  <a:gd name="T64" fmla="*/ 187 w 323"/>
                  <a:gd name="T65" fmla="*/ 418 h 481"/>
                  <a:gd name="T66" fmla="*/ 192 w 323"/>
                  <a:gd name="T67" fmla="*/ 411 h 481"/>
                  <a:gd name="T68" fmla="*/ 202 w 323"/>
                  <a:gd name="T69" fmla="*/ 400 h 481"/>
                  <a:gd name="T70" fmla="*/ 123 w 323"/>
                  <a:gd name="T71" fmla="*/ 412 h 481"/>
                  <a:gd name="T72" fmla="*/ 122 w 323"/>
                  <a:gd name="T73" fmla="*/ 366 h 481"/>
                  <a:gd name="T74" fmla="*/ 0 w 323"/>
                  <a:gd name="T75" fmla="*/ 383 h 481"/>
                  <a:gd name="T76" fmla="*/ 153 w 323"/>
                  <a:gd name="T77" fmla="*/ 202 h 481"/>
                  <a:gd name="T78" fmla="*/ 152 w 323"/>
                  <a:gd name="T79" fmla="*/ 66 h 481"/>
                  <a:gd name="T80" fmla="*/ 222 w 323"/>
                  <a:gd name="T81" fmla="*/ 57 h 481"/>
                  <a:gd name="T82" fmla="*/ 222 w 323"/>
                  <a:gd name="T83" fmla="*/ 120 h 481"/>
                  <a:gd name="T84" fmla="*/ 323 w 323"/>
                  <a:gd name="T8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481">
                    <a:moveTo>
                      <a:pt x="323" y="0"/>
                    </a:moveTo>
                    <a:cubicBezTo>
                      <a:pt x="323" y="171"/>
                      <a:pt x="323" y="171"/>
                      <a:pt x="323" y="171"/>
                    </a:cubicBezTo>
                    <a:cubicBezTo>
                      <a:pt x="321" y="170"/>
                      <a:pt x="319" y="169"/>
                      <a:pt x="317" y="168"/>
                    </a:cubicBezTo>
                    <a:cubicBezTo>
                      <a:pt x="315" y="168"/>
                      <a:pt x="313" y="167"/>
                      <a:pt x="311" y="167"/>
                    </a:cubicBezTo>
                    <a:cubicBezTo>
                      <a:pt x="309" y="167"/>
                      <a:pt x="307" y="167"/>
                      <a:pt x="305" y="167"/>
                    </a:cubicBezTo>
                    <a:cubicBezTo>
                      <a:pt x="303" y="167"/>
                      <a:pt x="301" y="167"/>
                      <a:pt x="299" y="167"/>
                    </a:cubicBezTo>
                    <a:cubicBezTo>
                      <a:pt x="292" y="168"/>
                      <a:pt x="285" y="170"/>
                      <a:pt x="279" y="174"/>
                    </a:cubicBezTo>
                    <a:cubicBezTo>
                      <a:pt x="273" y="177"/>
                      <a:pt x="268" y="182"/>
                      <a:pt x="263" y="188"/>
                    </a:cubicBezTo>
                    <a:cubicBezTo>
                      <a:pt x="259" y="193"/>
                      <a:pt x="255" y="199"/>
                      <a:pt x="252" y="206"/>
                    </a:cubicBezTo>
                    <a:cubicBezTo>
                      <a:pt x="250" y="213"/>
                      <a:pt x="248" y="220"/>
                      <a:pt x="248" y="228"/>
                    </a:cubicBezTo>
                    <a:cubicBezTo>
                      <a:pt x="248" y="235"/>
                      <a:pt x="250" y="242"/>
                      <a:pt x="252" y="248"/>
                    </a:cubicBezTo>
                    <a:cubicBezTo>
                      <a:pt x="255" y="255"/>
                      <a:pt x="259" y="260"/>
                      <a:pt x="263" y="264"/>
                    </a:cubicBezTo>
                    <a:cubicBezTo>
                      <a:pt x="268" y="268"/>
                      <a:pt x="273" y="272"/>
                      <a:pt x="279" y="274"/>
                    </a:cubicBezTo>
                    <a:cubicBezTo>
                      <a:pt x="285" y="275"/>
                      <a:pt x="292" y="276"/>
                      <a:pt x="299" y="275"/>
                    </a:cubicBezTo>
                    <a:cubicBezTo>
                      <a:pt x="307" y="274"/>
                      <a:pt x="316" y="270"/>
                      <a:pt x="323" y="265"/>
                    </a:cubicBezTo>
                    <a:cubicBezTo>
                      <a:pt x="322" y="383"/>
                      <a:pt x="322" y="383"/>
                      <a:pt x="322" y="383"/>
                    </a:cubicBezTo>
                    <a:cubicBezTo>
                      <a:pt x="296" y="386"/>
                      <a:pt x="270" y="390"/>
                      <a:pt x="244" y="394"/>
                    </a:cubicBezTo>
                    <a:cubicBezTo>
                      <a:pt x="248" y="396"/>
                      <a:pt x="252" y="398"/>
                      <a:pt x="254" y="401"/>
                    </a:cubicBezTo>
                    <a:cubicBezTo>
                      <a:pt x="256" y="403"/>
                      <a:pt x="258" y="405"/>
                      <a:pt x="259" y="407"/>
                    </a:cubicBezTo>
                    <a:cubicBezTo>
                      <a:pt x="260" y="409"/>
                      <a:pt x="261" y="411"/>
                      <a:pt x="262" y="414"/>
                    </a:cubicBezTo>
                    <a:cubicBezTo>
                      <a:pt x="263" y="416"/>
                      <a:pt x="264" y="419"/>
                      <a:pt x="264" y="421"/>
                    </a:cubicBezTo>
                    <a:cubicBezTo>
                      <a:pt x="265" y="424"/>
                      <a:pt x="265" y="427"/>
                      <a:pt x="265" y="429"/>
                    </a:cubicBezTo>
                    <a:cubicBezTo>
                      <a:pt x="265" y="435"/>
                      <a:pt x="264" y="441"/>
                      <a:pt x="262" y="447"/>
                    </a:cubicBezTo>
                    <a:cubicBezTo>
                      <a:pt x="259" y="453"/>
                      <a:pt x="256" y="458"/>
                      <a:pt x="253" y="463"/>
                    </a:cubicBezTo>
                    <a:cubicBezTo>
                      <a:pt x="249" y="467"/>
                      <a:pt x="244" y="471"/>
                      <a:pt x="239" y="474"/>
                    </a:cubicBezTo>
                    <a:cubicBezTo>
                      <a:pt x="234" y="477"/>
                      <a:pt x="229" y="479"/>
                      <a:pt x="223" y="480"/>
                    </a:cubicBezTo>
                    <a:cubicBezTo>
                      <a:pt x="218" y="481"/>
                      <a:pt x="212" y="480"/>
                      <a:pt x="207" y="479"/>
                    </a:cubicBezTo>
                    <a:cubicBezTo>
                      <a:pt x="202" y="477"/>
                      <a:pt x="198" y="475"/>
                      <a:pt x="194" y="471"/>
                    </a:cubicBezTo>
                    <a:cubicBezTo>
                      <a:pt x="190" y="468"/>
                      <a:pt x="187" y="464"/>
                      <a:pt x="185" y="459"/>
                    </a:cubicBezTo>
                    <a:cubicBezTo>
                      <a:pt x="183" y="454"/>
                      <a:pt x="181" y="448"/>
                      <a:pt x="181" y="442"/>
                    </a:cubicBezTo>
                    <a:cubicBezTo>
                      <a:pt x="181" y="439"/>
                      <a:pt x="182" y="436"/>
                      <a:pt x="182" y="433"/>
                    </a:cubicBezTo>
                    <a:cubicBezTo>
                      <a:pt x="183" y="431"/>
                      <a:pt x="183" y="428"/>
                      <a:pt x="184" y="425"/>
                    </a:cubicBezTo>
                    <a:cubicBezTo>
                      <a:pt x="185" y="423"/>
                      <a:pt x="186" y="420"/>
                      <a:pt x="187" y="418"/>
                    </a:cubicBezTo>
                    <a:cubicBezTo>
                      <a:pt x="189" y="415"/>
                      <a:pt x="190" y="413"/>
                      <a:pt x="192" y="411"/>
                    </a:cubicBezTo>
                    <a:cubicBezTo>
                      <a:pt x="195" y="407"/>
                      <a:pt x="198" y="403"/>
                      <a:pt x="202" y="400"/>
                    </a:cubicBezTo>
                    <a:cubicBezTo>
                      <a:pt x="176" y="404"/>
                      <a:pt x="149" y="408"/>
                      <a:pt x="123" y="412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153" y="202"/>
                      <a:pt x="153" y="202"/>
                      <a:pt x="153" y="202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2" y="120"/>
                      <a:pt x="222" y="120"/>
                      <a:pt x="222" y="120"/>
                    </a:cubicBez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4F9C8DAB-AEEB-4084-A01E-E191D1718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7638" y="2818810"/>
              <a:ext cx="444500" cy="444500"/>
            </a:xfrm>
            <a:custGeom>
              <a:avLst/>
              <a:gdLst>
                <a:gd name="T0" fmla="*/ 419 w 425"/>
                <a:gd name="T1" fmla="*/ 2 h 425"/>
                <a:gd name="T2" fmla="*/ 411 w 425"/>
                <a:gd name="T3" fmla="*/ 0 h 425"/>
                <a:gd name="T4" fmla="*/ 404 w 425"/>
                <a:gd name="T5" fmla="*/ 3 h 425"/>
                <a:gd name="T6" fmla="*/ 6 w 425"/>
                <a:gd name="T7" fmla="*/ 268 h 425"/>
                <a:gd name="T8" fmla="*/ 0 w 425"/>
                <a:gd name="T9" fmla="*/ 280 h 425"/>
                <a:gd name="T10" fmla="*/ 8 w 425"/>
                <a:gd name="T11" fmla="*/ 291 h 425"/>
                <a:gd name="T12" fmla="*/ 112 w 425"/>
                <a:gd name="T13" fmla="*/ 333 h 425"/>
                <a:gd name="T14" fmla="*/ 161 w 425"/>
                <a:gd name="T15" fmla="*/ 418 h 425"/>
                <a:gd name="T16" fmla="*/ 172 w 425"/>
                <a:gd name="T17" fmla="*/ 425 h 425"/>
                <a:gd name="T18" fmla="*/ 173 w 425"/>
                <a:gd name="T19" fmla="*/ 425 h 425"/>
                <a:gd name="T20" fmla="*/ 184 w 425"/>
                <a:gd name="T21" fmla="*/ 419 h 425"/>
                <a:gd name="T22" fmla="*/ 211 w 425"/>
                <a:gd name="T23" fmla="*/ 373 h 425"/>
                <a:gd name="T24" fmla="*/ 340 w 425"/>
                <a:gd name="T25" fmla="*/ 424 h 425"/>
                <a:gd name="T26" fmla="*/ 345 w 425"/>
                <a:gd name="T27" fmla="*/ 425 h 425"/>
                <a:gd name="T28" fmla="*/ 352 w 425"/>
                <a:gd name="T29" fmla="*/ 423 h 425"/>
                <a:gd name="T30" fmla="*/ 358 w 425"/>
                <a:gd name="T31" fmla="*/ 414 h 425"/>
                <a:gd name="T32" fmla="*/ 424 w 425"/>
                <a:gd name="T33" fmla="*/ 16 h 425"/>
                <a:gd name="T34" fmla="*/ 419 w 425"/>
                <a:gd name="T35" fmla="*/ 2 h 425"/>
                <a:gd name="T36" fmla="*/ 42 w 425"/>
                <a:gd name="T37" fmla="*/ 276 h 425"/>
                <a:gd name="T38" fmla="*/ 349 w 425"/>
                <a:gd name="T39" fmla="*/ 71 h 425"/>
                <a:gd name="T40" fmla="*/ 126 w 425"/>
                <a:gd name="T41" fmla="*/ 310 h 425"/>
                <a:gd name="T42" fmla="*/ 122 w 425"/>
                <a:gd name="T43" fmla="*/ 308 h 425"/>
                <a:gd name="T44" fmla="*/ 42 w 425"/>
                <a:gd name="T45" fmla="*/ 276 h 425"/>
                <a:gd name="T46" fmla="*/ 135 w 425"/>
                <a:gd name="T47" fmla="*/ 320 h 425"/>
                <a:gd name="T48" fmla="*/ 135 w 425"/>
                <a:gd name="T49" fmla="*/ 320 h 425"/>
                <a:gd name="T50" fmla="*/ 386 w 425"/>
                <a:gd name="T51" fmla="*/ 51 h 425"/>
                <a:gd name="T52" fmla="*/ 172 w 425"/>
                <a:gd name="T53" fmla="*/ 384 h 425"/>
                <a:gd name="T54" fmla="*/ 135 w 425"/>
                <a:gd name="T55" fmla="*/ 320 h 425"/>
                <a:gd name="T56" fmla="*/ 335 w 425"/>
                <a:gd name="T57" fmla="*/ 393 h 425"/>
                <a:gd name="T58" fmla="*/ 221 w 425"/>
                <a:gd name="T59" fmla="*/ 348 h 425"/>
                <a:gd name="T60" fmla="*/ 213 w 425"/>
                <a:gd name="T61" fmla="*/ 346 h 425"/>
                <a:gd name="T62" fmla="*/ 388 w 425"/>
                <a:gd name="T63" fmla="*/ 76 h 425"/>
                <a:gd name="T64" fmla="*/ 335 w 425"/>
                <a:gd name="T65" fmla="*/ 39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5" h="425">
                  <a:moveTo>
                    <a:pt x="419" y="2"/>
                  </a:moveTo>
                  <a:cubicBezTo>
                    <a:pt x="416" y="1"/>
                    <a:pt x="414" y="0"/>
                    <a:pt x="411" y="0"/>
                  </a:cubicBezTo>
                  <a:cubicBezTo>
                    <a:pt x="409" y="0"/>
                    <a:pt x="406" y="1"/>
                    <a:pt x="404" y="3"/>
                  </a:cubicBezTo>
                  <a:cubicBezTo>
                    <a:pt x="6" y="268"/>
                    <a:pt x="6" y="268"/>
                    <a:pt x="6" y="268"/>
                  </a:cubicBezTo>
                  <a:cubicBezTo>
                    <a:pt x="2" y="271"/>
                    <a:pt x="0" y="276"/>
                    <a:pt x="0" y="280"/>
                  </a:cubicBezTo>
                  <a:cubicBezTo>
                    <a:pt x="1" y="285"/>
                    <a:pt x="4" y="290"/>
                    <a:pt x="8" y="291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61" y="418"/>
                    <a:pt x="161" y="418"/>
                    <a:pt x="161" y="418"/>
                  </a:cubicBezTo>
                  <a:cubicBezTo>
                    <a:pt x="163" y="422"/>
                    <a:pt x="168" y="425"/>
                    <a:pt x="172" y="425"/>
                  </a:cubicBezTo>
                  <a:cubicBezTo>
                    <a:pt x="172" y="425"/>
                    <a:pt x="172" y="425"/>
                    <a:pt x="173" y="425"/>
                  </a:cubicBezTo>
                  <a:cubicBezTo>
                    <a:pt x="177" y="425"/>
                    <a:pt x="181" y="423"/>
                    <a:pt x="184" y="419"/>
                  </a:cubicBezTo>
                  <a:cubicBezTo>
                    <a:pt x="211" y="373"/>
                    <a:pt x="211" y="373"/>
                    <a:pt x="211" y="373"/>
                  </a:cubicBezTo>
                  <a:cubicBezTo>
                    <a:pt x="340" y="424"/>
                    <a:pt x="340" y="424"/>
                    <a:pt x="340" y="424"/>
                  </a:cubicBezTo>
                  <a:cubicBezTo>
                    <a:pt x="342" y="425"/>
                    <a:pt x="343" y="425"/>
                    <a:pt x="345" y="425"/>
                  </a:cubicBezTo>
                  <a:cubicBezTo>
                    <a:pt x="347" y="425"/>
                    <a:pt x="350" y="424"/>
                    <a:pt x="352" y="423"/>
                  </a:cubicBezTo>
                  <a:cubicBezTo>
                    <a:pt x="355" y="421"/>
                    <a:pt x="357" y="418"/>
                    <a:pt x="358" y="414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5" y="11"/>
                    <a:pt x="423" y="5"/>
                    <a:pt x="419" y="2"/>
                  </a:cubicBezTo>
                  <a:close/>
                  <a:moveTo>
                    <a:pt x="42" y="276"/>
                  </a:moveTo>
                  <a:cubicBezTo>
                    <a:pt x="349" y="71"/>
                    <a:pt x="349" y="71"/>
                    <a:pt x="349" y="71"/>
                  </a:cubicBezTo>
                  <a:cubicBezTo>
                    <a:pt x="126" y="310"/>
                    <a:pt x="126" y="310"/>
                    <a:pt x="126" y="310"/>
                  </a:cubicBezTo>
                  <a:cubicBezTo>
                    <a:pt x="124" y="310"/>
                    <a:pt x="123" y="309"/>
                    <a:pt x="122" y="308"/>
                  </a:cubicBezTo>
                  <a:lnTo>
                    <a:pt x="42" y="276"/>
                  </a:lnTo>
                  <a:close/>
                  <a:moveTo>
                    <a:pt x="135" y="320"/>
                  </a:moveTo>
                  <a:cubicBezTo>
                    <a:pt x="135" y="320"/>
                    <a:pt x="135" y="320"/>
                    <a:pt x="135" y="320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172" y="384"/>
                    <a:pt x="172" y="384"/>
                    <a:pt x="172" y="384"/>
                  </a:cubicBezTo>
                  <a:lnTo>
                    <a:pt x="135" y="320"/>
                  </a:lnTo>
                  <a:close/>
                  <a:moveTo>
                    <a:pt x="335" y="393"/>
                  </a:moveTo>
                  <a:cubicBezTo>
                    <a:pt x="221" y="348"/>
                    <a:pt x="221" y="348"/>
                    <a:pt x="221" y="348"/>
                  </a:cubicBezTo>
                  <a:cubicBezTo>
                    <a:pt x="219" y="347"/>
                    <a:pt x="216" y="347"/>
                    <a:pt x="213" y="346"/>
                  </a:cubicBezTo>
                  <a:cubicBezTo>
                    <a:pt x="388" y="76"/>
                    <a:pt x="388" y="76"/>
                    <a:pt x="388" y="76"/>
                  </a:cubicBezTo>
                  <a:lnTo>
                    <a:pt x="335" y="3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20" name="Group 50">
              <a:extLst>
                <a:ext uri="{FF2B5EF4-FFF2-40B4-BE49-F238E27FC236}">
                  <a16:creationId xmlns:a16="http://schemas.microsoft.com/office/drawing/2014/main" id="{828A2351-0D87-47D1-A687-104E9F7069E9}"/>
                </a:ext>
              </a:extLst>
            </p:cNvPr>
            <p:cNvGrpSpPr/>
            <p:nvPr/>
          </p:nvGrpSpPr>
          <p:grpSpPr>
            <a:xfrm>
              <a:off x="8181164" y="4984682"/>
              <a:ext cx="285835" cy="418923"/>
              <a:chOff x="1559893" y="2241774"/>
              <a:chExt cx="174947" cy="256404"/>
            </a:xfrm>
            <a:solidFill>
              <a:schemeClr val="bg1"/>
            </a:solidFill>
          </p:grpSpPr>
          <p:sp>
            <p:nvSpPr>
              <p:cNvPr id="32" name="Oval 49">
                <a:extLst>
                  <a:ext uri="{FF2B5EF4-FFF2-40B4-BE49-F238E27FC236}">
                    <a16:creationId xmlns:a16="http://schemas.microsoft.com/office/drawing/2014/main" id="{1D6881ED-8A9A-4754-BE5C-BE64F55B4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705" y="2313975"/>
                <a:ext cx="16662" cy="166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Oval 50">
                <a:extLst>
                  <a:ext uri="{FF2B5EF4-FFF2-40B4-BE49-F238E27FC236}">
                    <a16:creationId xmlns:a16="http://schemas.microsoft.com/office/drawing/2014/main" id="{5DA519D2-36FE-47CF-B7BC-E7681D735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705" y="2410242"/>
                <a:ext cx="16662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Oval 51">
                <a:extLst>
                  <a:ext uri="{FF2B5EF4-FFF2-40B4-BE49-F238E27FC236}">
                    <a16:creationId xmlns:a16="http://schemas.microsoft.com/office/drawing/2014/main" id="{5FC99D9D-7F36-4469-A8C4-7C94D5F2C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960" y="2362108"/>
                <a:ext cx="15273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Oval 52">
                <a:extLst>
                  <a:ext uri="{FF2B5EF4-FFF2-40B4-BE49-F238E27FC236}">
                    <a16:creationId xmlns:a16="http://schemas.microsoft.com/office/drawing/2014/main" id="{54281E84-2A9B-41BB-B3D9-22465A40D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301" y="2362108"/>
                <a:ext cx="16199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53">
                <a:extLst>
                  <a:ext uri="{FF2B5EF4-FFF2-40B4-BE49-F238E27FC236}">
                    <a16:creationId xmlns:a16="http://schemas.microsoft.com/office/drawing/2014/main" id="{C7556638-86AA-4DDE-A21A-1AE7A3934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919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54">
                <a:extLst>
                  <a:ext uri="{FF2B5EF4-FFF2-40B4-BE49-F238E27FC236}">
                    <a16:creationId xmlns:a16="http://schemas.microsoft.com/office/drawing/2014/main" id="{A54C6CF3-6A32-4B82-B977-017159D6F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919" y="2326934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55">
                <a:extLst>
                  <a:ext uri="{FF2B5EF4-FFF2-40B4-BE49-F238E27FC236}">
                    <a16:creationId xmlns:a16="http://schemas.microsoft.com/office/drawing/2014/main" id="{13ADD05D-FBAA-407E-8F59-CB5B7411A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953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56">
                <a:extLst>
                  <a:ext uri="{FF2B5EF4-FFF2-40B4-BE49-F238E27FC236}">
                    <a16:creationId xmlns:a16="http://schemas.microsoft.com/office/drawing/2014/main" id="{9E1D81F8-CA4C-4690-A8E2-D223B16D1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893" y="2241774"/>
                <a:ext cx="174947" cy="256404"/>
              </a:xfrm>
              <a:custGeom>
                <a:avLst/>
                <a:gdLst>
                  <a:gd name="T0" fmla="*/ 146 w 160"/>
                  <a:gd name="T1" fmla="*/ 103 h 234"/>
                  <a:gd name="T2" fmla="*/ 144 w 160"/>
                  <a:gd name="T3" fmla="*/ 103 h 234"/>
                  <a:gd name="T4" fmla="*/ 128 w 160"/>
                  <a:gd name="T5" fmla="*/ 69 h 234"/>
                  <a:gd name="T6" fmla="*/ 117 w 160"/>
                  <a:gd name="T7" fmla="*/ 12 h 234"/>
                  <a:gd name="T8" fmla="*/ 103 w 160"/>
                  <a:gd name="T9" fmla="*/ 0 h 234"/>
                  <a:gd name="T10" fmla="*/ 44 w 160"/>
                  <a:gd name="T11" fmla="*/ 0 h 234"/>
                  <a:gd name="T12" fmla="*/ 30 w 160"/>
                  <a:gd name="T13" fmla="*/ 12 h 234"/>
                  <a:gd name="T14" fmla="*/ 20 w 160"/>
                  <a:gd name="T15" fmla="*/ 67 h 234"/>
                  <a:gd name="T16" fmla="*/ 0 w 160"/>
                  <a:gd name="T17" fmla="*/ 117 h 234"/>
                  <a:gd name="T18" fmla="*/ 19 w 160"/>
                  <a:gd name="T19" fmla="*/ 166 h 234"/>
                  <a:gd name="T20" fmla="*/ 29 w 160"/>
                  <a:gd name="T21" fmla="*/ 222 h 234"/>
                  <a:gd name="T22" fmla="*/ 44 w 160"/>
                  <a:gd name="T23" fmla="*/ 234 h 234"/>
                  <a:gd name="T24" fmla="*/ 102 w 160"/>
                  <a:gd name="T25" fmla="*/ 234 h 234"/>
                  <a:gd name="T26" fmla="*/ 116 w 160"/>
                  <a:gd name="T27" fmla="*/ 222 h 234"/>
                  <a:gd name="T28" fmla="*/ 127 w 160"/>
                  <a:gd name="T29" fmla="*/ 166 h 234"/>
                  <a:gd name="T30" fmla="*/ 144 w 160"/>
                  <a:gd name="T31" fmla="*/ 131 h 234"/>
                  <a:gd name="T32" fmla="*/ 146 w 160"/>
                  <a:gd name="T33" fmla="*/ 132 h 234"/>
                  <a:gd name="T34" fmla="*/ 160 w 160"/>
                  <a:gd name="T35" fmla="*/ 117 h 234"/>
                  <a:gd name="T36" fmla="*/ 146 w 160"/>
                  <a:gd name="T37" fmla="*/ 103 h 234"/>
                  <a:gd name="T38" fmla="*/ 44 w 160"/>
                  <a:gd name="T39" fmla="*/ 15 h 234"/>
                  <a:gd name="T40" fmla="*/ 103 w 160"/>
                  <a:gd name="T41" fmla="*/ 15 h 234"/>
                  <a:gd name="T42" fmla="*/ 110 w 160"/>
                  <a:gd name="T43" fmla="*/ 54 h 234"/>
                  <a:gd name="T44" fmla="*/ 73 w 160"/>
                  <a:gd name="T45" fmla="*/ 44 h 234"/>
                  <a:gd name="T46" fmla="*/ 37 w 160"/>
                  <a:gd name="T47" fmla="*/ 54 h 234"/>
                  <a:gd name="T48" fmla="*/ 44 w 160"/>
                  <a:gd name="T49" fmla="*/ 15 h 234"/>
                  <a:gd name="T50" fmla="*/ 102 w 160"/>
                  <a:gd name="T51" fmla="*/ 219 h 234"/>
                  <a:gd name="T52" fmla="*/ 44 w 160"/>
                  <a:gd name="T53" fmla="*/ 219 h 234"/>
                  <a:gd name="T54" fmla="*/ 36 w 160"/>
                  <a:gd name="T55" fmla="*/ 180 h 234"/>
                  <a:gd name="T56" fmla="*/ 73 w 160"/>
                  <a:gd name="T57" fmla="*/ 190 h 234"/>
                  <a:gd name="T58" fmla="*/ 109 w 160"/>
                  <a:gd name="T59" fmla="*/ 180 h 234"/>
                  <a:gd name="T60" fmla="*/ 102 w 160"/>
                  <a:gd name="T61" fmla="*/ 219 h 234"/>
                  <a:gd name="T62" fmla="*/ 73 w 160"/>
                  <a:gd name="T63" fmla="*/ 176 h 234"/>
                  <a:gd name="T64" fmla="*/ 14 w 160"/>
                  <a:gd name="T65" fmla="*/ 117 h 234"/>
                  <a:gd name="T66" fmla="*/ 73 w 160"/>
                  <a:gd name="T67" fmla="*/ 59 h 234"/>
                  <a:gd name="T68" fmla="*/ 131 w 160"/>
                  <a:gd name="T69" fmla="*/ 117 h 234"/>
                  <a:gd name="T70" fmla="*/ 73 w 160"/>
                  <a:gd name="T71" fmla="*/ 17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34">
                    <a:moveTo>
                      <a:pt x="146" y="103"/>
                    </a:moveTo>
                    <a:cubicBezTo>
                      <a:pt x="145" y="103"/>
                      <a:pt x="145" y="103"/>
                      <a:pt x="144" y="103"/>
                    </a:cubicBezTo>
                    <a:cubicBezTo>
                      <a:pt x="142" y="90"/>
                      <a:pt x="136" y="79"/>
                      <a:pt x="128" y="69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5"/>
                      <a:pt x="110" y="0"/>
                      <a:pt x="10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1" y="5"/>
                      <a:pt x="30" y="1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7" y="80"/>
                      <a:pt x="0" y="98"/>
                      <a:pt x="0" y="117"/>
                    </a:cubicBezTo>
                    <a:cubicBezTo>
                      <a:pt x="0" y="136"/>
                      <a:pt x="7" y="153"/>
                      <a:pt x="19" y="166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9"/>
                      <a:pt x="36" y="234"/>
                      <a:pt x="44" y="234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9" y="234"/>
                      <a:pt x="115" y="229"/>
                      <a:pt x="116" y="222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35" y="156"/>
                      <a:pt x="142" y="145"/>
                      <a:pt x="144" y="131"/>
                    </a:cubicBezTo>
                    <a:cubicBezTo>
                      <a:pt x="145" y="132"/>
                      <a:pt x="145" y="132"/>
                      <a:pt x="146" y="132"/>
                    </a:cubicBezTo>
                    <a:cubicBezTo>
                      <a:pt x="154" y="132"/>
                      <a:pt x="160" y="125"/>
                      <a:pt x="160" y="117"/>
                    </a:cubicBezTo>
                    <a:cubicBezTo>
                      <a:pt x="160" y="109"/>
                      <a:pt x="154" y="103"/>
                      <a:pt x="146" y="103"/>
                    </a:cubicBezTo>
                    <a:close/>
                    <a:moveTo>
                      <a:pt x="44" y="15"/>
                    </a:moveTo>
                    <a:cubicBezTo>
                      <a:pt x="103" y="15"/>
                      <a:pt x="103" y="15"/>
                      <a:pt x="103" y="15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99" y="48"/>
                      <a:pt x="87" y="44"/>
                      <a:pt x="73" y="44"/>
                    </a:cubicBezTo>
                    <a:cubicBezTo>
                      <a:pt x="60" y="44"/>
                      <a:pt x="48" y="48"/>
                      <a:pt x="37" y="54"/>
                    </a:cubicBezTo>
                    <a:lnTo>
                      <a:pt x="44" y="15"/>
                    </a:lnTo>
                    <a:close/>
                    <a:moveTo>
                      <a:pt x="102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47" y="186"/>
                      <a:pt x="59" y="190"/>
                      <a:pt x="73" y="190"/>
                    </a:cubicBezTo>
                    <a:cubicBezTo>
                      <a:pt x="86" y="190"/>
                      <a:pt x="98" y="186"/>
                      <a:pt x="109" y="180"/>
                    </a:cubicBezTo>
                    <a:lnTo>
                      <a:pt x="102" y="219"/>
                    </a:lnTo>
                    <a:close/>
                    <a:moveTo>
                      <a:pt x="73" y="176"/>
                    </a:moveTo>
                    <a:cubicBezTo>
                      <a:pt x="40" y="176"/>
                      <a:pt x="14" y="149"/>
                      <a:pt x="14" y="117"/>
                    </a:cubicBezTo>
                    <a:cubicBezTo>
                      <a:pt x="14" y="85"/>
                      <a:pt x="40" y="59"/>
                      <a:pt x="73" y="59"/>
                    </a:cubicBezTo>
                    <a:cubicBezTo>
                      <a:pt x="105" y="59"/>
                      <a:pt x="131" y="85"/>
                      <a:pt x="131" y="117"/>
                    </a:cubicBezTo>
                    <a:cubicBezTo>
                      <a:pt x="131" y="149"/>
                      <a:pt x="105" y="176"/>
                      <a:pt x="7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Freeform 57">
                <a:extLst>
                  <a:ext uri="{FF2B5EF4-FFF2-40B4-BE49-F238E27FC236}">
                    <a16:creationId xmlns:a16="http://schemas.microsoft.com/office/drawing/2014/main" id="{E37FB4BD-19D6-479F-A4CB-99469DCFC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705" y="2329248"/>
                <a:ext cx="49522" cy="48134"/>
              </a:xfrm>
              <a:custGeom>
                <a:avLst/>
                <a:gdLst>
                  <a:gd name="T0" fmla="*/ 44 w 45"/>
                  <a:gd name="T1" fmla="*/ 1 h 44"/>
                  <a:gd name="T2" fmla="*/ 40 w 45"/>
                  <a:gd name="T3" fmla="*/ 1 h 44"/>
                  <a:gd name="T4" fmla="*/ 3 w 45"/>
                  <a:gd name="T5" fmla="*/ 32 h 44"/>
                  <a:gd name="T6" fmla="*/ 0 w 45"/>
                  <a:gd name="T7" fmla="*/ 37 h 44"/>
                  <a:gd name="T8" fmla="*/ 3 w 45"/>
                  <a:gd name="T9" fmla="*/ 42 h 44"/>
                  <a:gd name="T10" fmla="*/ 8 w 45"/>
                  <a:gd name="T11" fmla="*/ 44 h 44"/>
                  <a:gd name="T12" fmla="*/ 13 w 45"/>
                  <a:gd name="T13" fmla="*/ 42 h 44"/>
                  <a:gd name="T14" fmla="*/ 26 w 45"/>
                  <a:gd name="T15" fmla="*/ 26 h 44"/>
                  <a:gd name="T16" fmla="*/ 44 w 45"/>
                  <a:gd name="T17" fmla="*/ 4 h 44"/>
                  <a:gd name="T18" fmla="*/ 44 w 45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44" y="1"/>
                    </a:moveTo>
                    <a:cubicBezTo>
                      <a:pt x="43" y="0"/>
                      <a:pt x="41" y="0"/>
                      <a:pt x="40" y="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0" y="37"/>
                    </a:cubicBezTo>
                    <a:cubicBezTo>
                      <a:pt x="0" y="39"/>
                      <a:pt x="1" y="41"/>
                      <a:pt x="3" y="42"/>
                    </a:cubicBezTo>
                    <a:cubicBezTo>
                      <a:pt x="4" y="44"/>
                      <a:pt x="6" y="44"/>
                      <a:pt x="8" y="44"/>
                    </a:cubicBezTo>
                    <a:cubicBezTo>
                      <a:pt x="10" y="44"/>
                      <a:pt x="11" y="44"/>
                      <a:pt x="13" y="4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3"/>
                      <a:pt x="45" y="2"/>
                      <a:pt x="4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1" name="Group 60">
              <a:extLst>
                <a:ext uri="{FF2B5EF4-FFF2-40B4-BE49-F238E27FC236}">
                  <a16:creationId xmlns:a16="http://schemas.microsoft.com/office/drawing/2014/main" id="{E4DE5BC5-9478-4F6B-AC92-4B04DCBEF7D5}"/>
                </a:ext>
              </a:extLst>
            </p:cNvPr>
            <p:cNvGrpSpPr/>
            <p:nvPr/>
          </p:nvGrpSpPr>
          <p:grpSpPr>
            <a:xfrm>
              <a:off x="7847917" y="3217134"/>
              <a:ext cx="418923" cy="391700"/>
              <a:chOff x="998489" y="2241774"/>
              <a:chExt cx="256404" cy="239742"/>
            </a:xfrm>
            <a:solidFill>
              <a:schemeClr val="bg1"/>
            </a:solidFill>
          </p:grpSpPr>
          <p:sp>
            <p:nvSpPr>
              <p:cNvPr id="23" name="Freeform 58">
                <a:extLst>
                  <a:ext uri="{FF2B5EF4-FFF2-40B4-BE49-F238E27FC236}">
                    <a16:creationId xmlns:a16="http://schemas.microsoft.com/office/drawing/2014/main" id="{33546DB4-F437-4D3D-B5E0-7685D2E48E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8489" y="2241774"/>
                <a:ext cx="256404" cy="239742"/>
              </a:xfrm>
              <a:custGeom>
                <a:avLst/>
                <a:gdLst>
                  <a:gd name="T0" fmla="*/ 230 w 234"/>
                  <a:gd name="T1" fmla="*/ 48 h 219"/>
                  <a:gd name="T2" fmla="*/ 186 w 234"/>
                  <a:gd name="T3" fmla="*/ 5 h 219"/>
                  <a:gd name="T4" fmla="*/ 176 w 234"/>
                  <a:gd name="T5" fmla="*/ 0 h 219"/>
                  <a:gd name="T6" fmla="*/ 22 w 234"/>
                  <a:gd name="T7" fmla="*/ 0 h 219"/>
                  <a:gd name="T8" fmla="*/ 0 w 234"/>
                  <a:gd name="T9" fmla="*/ 22 h 219"/>
                  <a:gd name="T10" fmla="*/ 0 w 234"/>
                  <a:gd name="T11" fmla="*/ 197 h 219"/>
                  <a:gd name="T12" fmla="*/ 22 w 234"/>
                  <a:gd name="T13" fmla="*/ 219 h 219"/>
                  <a:gd name="T14" fmla="*/ 212 w 234"/>
                  <a:gd name="T15" fmla="*/ 219 h 219"/>
                  <a:gd name="T16" fmla="*/ 234 w 234"/>
                  <a:gd name="T17" fmla="*/ 197 h 219"/>
                  <a:gd name="T18" fmla="*/ 234 w 234"/>
                  <a:gd name="T19" fmla="*/ 59 h 219"/>
                  <a:gd name="T20" fmla="*/ 230 w 234"/>
                  <a:gd name="T21" fmla="*/ 48 h 219"/>
                  <a:gd name="T22" fmla="*/ 220 w 234"/>
                  <a:gd name="T23" fmla="*/ 197 h 219"/>
                  <a:gd name="T24" fmla="*/ 212 w 234"/>
                  <a:gd name="T25" fmla="*/ 205 h 219"/>
                  <a:gd name="T26" fmla="*/ 22 w 234"/>
                  <a:gd name="T27" fmla="*/ 205 h 219"/>
                  <a:gd name="T28" fmla="*/ 15 w 234"/>
                  <a:gd name="T29" fmla="*/ 197 h 219"/>
                  <a:gd name="T30" fmla="*/ 15 w 234"/>
                  <a:gd name="T31" fmla="*/ 22 h 219"/>
                  <a:gd name="T32" fmla="*/ 22 w 234"/>
                  <a:gd name="T33" fmla="*/ 15 h 219"/>
                  <a:gd name="T34" fmla="*/ 168 w 234"/>
                  <a:gd name="T35" fmla="*/ 15 h 219"/>
                  <a:gd name="T36" fmla="*/ 168 w 234"/>
                  <a:gd name="T37" fmla="*/ 44 h 219"/>
                  <a:gd name="T38" fmla="*/ 168 w 234"/>
                  <a:gd name="T39" fmla="*/ 44 h 219"/>
                  <a:gd name="T40" fmla="*/ 190 w 234"/>
                  <a:gd name="T41" fmla="*/ 66 h 219"/>
                  <a:gd name="T42" fmla="*/ 198 w 234"/>
                  <a:gd name="T43" fmla="*/ 66 h 219"/>
                  <a:gd name="T44" fmla="*/ 220 w 234"/>
                  <a:gd name="T45" fmla="*/ 66 h 219"/>
                  <a:gd name="T46" fmla="*/ 220 w 234"/>
                  <a:gd name="T47" fmla="*/ 197 h 219"/>
                  <a:gd name="T48" fmla="*/ 198 w 234"/>
                  <a:gd name="T49" fmla="*/ 59 h 219"/>
                  <a:gd name="T50" fmla="*/ 190 w 234"/>
                  <a:gd name="T51" fmla="*/ 59 h 219"/>
                  <a:gd name="T52" fmla="*/ 176 w 234"/>
                  <a:gd name="T53" fmla="*/ 44 h 219"/>
                  <a:gd name="T54" fmla="*/ 176 w 234"/>
                  <a:gd name="T55" fmla="*/ 44 h 219"/>
                  <a:gd name="T56" fmla="*/ 176 w 234"/>
                  <a:gd name="T57" fmla="*/ 15 h 219"/>
                  <a:gd name="T58" fmla="*/ 220 w 234"/>
                  <a:gd name="T59" fmla="*/ 59 h 219"/>
                  <a:gd name="T60" fmla="*/ 198 w 234"/>
                  <a:gd name="T61" fmla="*/ 5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4" h="219">
                    <a:moveTo>
                      <a:pt x="230" y="48"/>
                    </a:moveTo>
                    <a:cubicBezTo>
                      <a:pt x="186" y="5"/>
                      <a:pt x="186" y="5"/>
                      <a:pt x="186" y="5"/>
                    </a:cubicBezTo>
                    <a:cubicBezTo>
                      <a:pt x="183" y="2"/>
                      <a:pt x="180" y="0"/>
                      <a:pt x="1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10"/>
                      <a:pt x="10" y="219"/>
                      <a:pt x="22" y="219"/>
                    </a:cubicBez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24" y="219"/>
                      <a:pt x="234" y="210"/>
                      <a:pt x="234" y="197"/>
                    </a:cubicBezTo>
                    <a:cubicBezTo>
                      <a:pt x="234" y="59"/>
                      <a:pt x="234" y="59"/>
                      <a:pt x="234" y="59"/>
                    </a:cubicBezTo>
                    <a:cubicBezTo>
                      <a:pt x="234" y="55"/>
                      <a:pt x="233" y="51"/>
                      <a:pt x="230" y="48"/>
                    </a:cubicBezTo>
                    <a:close/>
                    <a:moveTo>
                      <a:pt x="220" y="197"/>
                    </a:moveTo>
                    <a:cubicBezTo>
                      <a:pt x="220" y="202"/>
                      <a:pt x="216" y="205"/>
                      <a:pt x="21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18" y="205"/>
                      <a:pt x="15" y="202"/>
                      <a:pt x="15" y="19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"/>
                      <a:pt x="18" y="15"/>
                      <a:pt x="22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56"/>
                      <a:pt x="178" y="66"/>
                      <a:pt x="190" y="6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220" y="66"/>
                      <a:pt x="220" y="66"/>
                      <a:pt x="220" y="66"/>
                    </a:cubicBezTo>
                    <a:lnTo>
                      <a:pt x="220" y="197"/>
                    </a:lnTo>
                    <a:close/>
                    <a:moveTo>
                      <a:pt x="198" y="59"/>
                    </a:moveTo>
                    <a:cubicBezTo>
                      <a:pt x="190" y="59"/>
                      <a:pt x="190" y="59"/>
                      <a:pt x="190" y="59"/>
                    </a:cubicBezTo>
                    <a:cubicBezTo>
                      <a:pt x="182" y="59"/>
                      <a:pt x="176" y="52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220" y="59"/>
                      <a:pt x="220" y="59"/>
                      <a:pt x="220" y="59"/>
                    </a:cubicBezTo>
                    <a:lnTo>
                      <a:pt x="198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59">
                <a:extLst>
                  <a:ext uri="{FF2B5EF4-FFF2-40B4-BE49-F238E27FC236}">
                    <a16:creationId xmlns:a16="http://schemas.microsoft.com/office/drawing/2014/main" id="{CDD5506A-0291-4812-B661-F573C2B37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289908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60">
                <a:extLst>
                  <a:ext uri="{FF2B5EF4-FFF2-40B4-BE49-F238E27FC236}">
                    <a16:creationId xmlns:a16="http://schemas.microsoft.com/office/drawing/2014/main" id="{5B462B94-0263-4503-B4DF-19AB11E03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313975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34C39A3B-CB84-466D-AF30-44F8031E8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338041"/>
                <a:ext cx="104135" cy="7868"/>
              </a:xfrm>
              <a:custGeom>
                <a:avLst/>
                <a:gdLst>
                  <a:gd name="T0" fmla="*/ 0 w 95"/>
                  <a:gd name="T1" fmla="*/ 4 h 7"/>
                  <a:gd name="T2" fmla="*/ 4 w 95"/>
                  <a:gd name="T3" fmla="*/ 7 h 7"/>
                  <a:gd name="T4" fmla="*/ 91 w 95"/>
                  <a:gd name="T5" fmla="*/ 7 h 7"/>
                  <a:gd name="T6" fmla="*/ 95 w 95"/>
                  <a:gd name="T7" fmla="*/ 4 h 7"/>
                  <a:gd name="T8" fmla="*/ 91 w 95"/>
                  <a:gd name="T9" fmla="*/ 0 h 7"/>
                  <a:gd name="T10" fmla="*/ 4 w 95"/>
                  <a:gd name="T11" fmla="*/ 0 h 7"/>
                  <a:gd name="T12" fmla="*/ 0 w 9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7">
                    <a:moveTo>
                      <a:pt x="0" y="4"/>
                    </a:moveTo>
                    <a:cubicBezTo>
                      <a:pt x="0" y="6"/>
                      <a:pt x="2" y="7"/>
                      <a:pt x="4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3" y="7"/>
                      <a:pt x="95" y="6"/>
                      <a:pt x="95" y="4"/>
                    </a:cubicBezTo>
                    <a:cubicBezTo>
                      <a:pt x="95" y="2"/>
                      <a:pt x="93" y="0"/>
                      <a:pt x="9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Freeform 62">
                <a:extLst>
                  <a:ext uri="{FF2B5EF4-FFF2-40B4-BE49-F238E27FC236}">
                    <a16:creationId xmlns:a16="http://schemas.microsoft.com/office/drawing/2014/main" id="{C72A9351-92AF-4A8A-9F35-627992BD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386175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63">
                <a:extLst>
                  <a:ext uri="{FF2B5EF4-FFF2-40B4-BE49-F238E27FC236}">
                    <a16:creationId xmlns:a16="http://schemas.microsoft.com/office/drawing/2014/main" id="{637A82E6-F721-4764-ABE3-AE4A96CCA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410242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64">
                <a:extLst>
                  <a:ext uri="{FF2B5EF4-FFF2-40B4-BE49-F238E27FC236}">
                    <a16:creationId xmlns:a16="http://schemas.microsoft.com/office/drawing/2014/main" id="{0B7383EA-E4F9-4376-898E-43DB69E51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4343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65">
                <a:extLst>
                  <a:ext uri="{FF2B5EF4-FFF2-40B4-BE49-F238E27FC236}">
                    <a16:creationId xmlns:a16="http://schemas.microsoft.com/office/drawing/2014/main" id="{50E31738-CB2D-4E85-830B-7A589710B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3621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6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Freeform 66">
                <a:extLst>
                  <a:ext uri="{FF2B5EF4-FFF2-40B4-BE49-F238E27FC236}">
                    <a16:creationId xmlns:a16="http://schemas.microsoft.com/office/drawing/2014/main" id="{0E101B04-E992-450A-994C-C8249DDCE3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349" y="2282040"/>
                <a:ext cx="71275" cy="63870"/>
              </a:xfrm>
              <a:custGeom>
                <a:avLst/>
                <a:gdLst>
                  <a:gd name="T0" fmla="*/ 7 w 65"/>
                  <a:gd name="T1" fmla="*/ 58 h 58"/>
                  <a:gd name="T2" fmla="*/ 58 w 65"/>
                  <a:gd name="T3" fmla="*/ 58 h 58"/>
                  <a:gd name="T4" fmla="*/ 65 w 65"/>
                  <a:gd name="T5" fmla="*/ 51 h 58"/>
                  <a:gd name="T6" fmla="*/ 65 w 65"/>
                  <a:gd name="T7" fmla="*/ 7 h 58"/>
                  <a:gd name="T8" fmla="*/ 58 w 65"/>
                  <a:gd name="T9" fmla="*/ 0 h 58"/>
                  <a:gd name="T10" fmla="*/ 7 w 65"/>
                  <a:gd name="T11" fmla="*/ 0 h 58"/>
                  <a:gd name="T12" fmla="*/ 0 w 65"/>
                  <a:gd name="T13" fmla="*/ 7 h 58"/>
                  <a:gd name="T14" fmla="*/ 0 w 65"/>
                  <a:gd name="T15" fmla="*/ 51 h 58"/>
                  <a:gd name="T16" fmla="*/ 7 w 65"/>
                  <a:gd name="T17" fmla="*/ 58 h 58"/>
                  <a:gd name="T18" fmla="*/ 14 w 65"/>
                  <a:gd name="T19" fmla="*/ 14 h 58"/>
                  <a:gd name="T20" fmla="*/ 51 w 65"/>
                  <a:gd name="T21" fmla="*/ 14 h 58"/>
                  <a:gd name="T22" fmla="*/ 51 w 65"/>
                  <a:gd name="T23" fmla="*/ 44 h 58"/>
                  <a:gd name="T24" fmla="*/ 14 w 65"/>
                  <a:gd name="T25" fmla="*/ 44 h 58"/>
                  <a:gd name="T26" fmla="*/ 14 w 65"/>
                  <a:gd name="T27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58">
                    <a:moveTo>
                      <a:pt x="7" y="58"/>
                    </a:moveTo>
                    <a:cubicBezTo>
                      <a:pt x="58" y="58"/>
                      <a:pt x="58" y="58"/>
                      <a:pt x="58" y="58"/>
                    </a:cubicBezTo>
                    <a:cubicBezTo>
                      <a:pt x="62" y="58"/>
                      <a:pt x="65" y="55"/>
                      <a:pt x="65" y="51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5"/>
                      <a:pt x="3" y="58"/>
                      <a:pt x="7" y="58"/>
                    </a:cubicBezTo>
                    <a:close/>
                    <a:moveTo>
                      <a:pt x="14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14" y="44"/>
                      <a:pt x="14" y="44"/>
                      <a:pt x="14" y="44"/>
                    </a:cubicBez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35B44874-7F43-496B-8388-C374AAA37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074" y="4628724"/>
              <a:ext cx="354812" cy="439711"/>
            </a:xfrm>
            <a:custGeom>
              <a:avLst/>
              <a:gdLst>
                <a:gd name="T0" fmla="*/ 2 w 491"/>
                <a:gd name="T1" fmla="*/ 370 h 608"/>
                <a:gd name="T2" fmla="*/ 49 w 491"/>
                <a:gd name="T3" fmla="*/ 332 h 608"/>
                <a:gd name="T4" fmla="*/ 112 w 491"/>
                <a:gd name="T5" fmla="*/ 338 h 608"/>
                <a:gd name="T6" fmla="*/ 112 w 491"/>
                <a:gd name="T7" fmla="*/ 337 h 608"/>
                <a:gd name="T8" fmla="*/ 62 w 491"/>
                <a:gd name="T9" fmla="*/ 331 h 608"/>
                <a:gd name="T10" fmla="*/ 29 w 491"/>
                <a:gd name="T11" fmla="*/ 285 h 608"/>
                <a:gd name="T12" fmla="*/ 71 w 491"/>
                <a:gd name="T13" fmla="*/ 247 h 608"/>
                <a:gd name="T14" fmla="*/ 238 w 491"/>
                <a:gd name="T15" fmla="*/ 264 h 608"/>
                <a:gd name="T16" fmla="*/ 262 w 491"/>
                <a:gd name="T17" fmla="*/ 264 h 608"/>
                <a:gd name="T18" fmla="*/ 254 w 491"/>
                <a:gd name="T19" fmla="*/ 124 h 608"/>
                <a:gd name="T20" fmla="*/ 350 w 491"/>
                <a:gd name="T21" fmla="*/ 47 h 608"/>
                <a:gd name="T22" fmla="*/ 355 w 491"/>
                <a:gd name="T23" fmla="*/ 168 h 608"/>
                <a:gd name="T24" fmla="*/ 440 w 491"/>
                <a:gd name="T25" fmla="*/ 342 h 608"/>
                <a:gd name="T26" fmla="*/ 491 w 491"/>
                <a:gd name="T27" fmla="*/ 368 h 608"/>
                <a:gd name="T28" fmla="*/ 491 w 491"/>
                <a:gd name="T29" fmla="*/ 579 h 608"/>
                <a:gd name="T30" fmla="*/ 292 w 491"/>
                <a:gd name="T31" fmla="*/ 608 h 608"/>
                <a:gd name="T32" fmla="*/ 166 w 491"/>
                <a:gd name="T33" fmla="*/ 595 h 608"/>
                <a:gd name="T34" fmla="*/ 62 w 491"/>
                <a:gd name="T35" fmla="*/ 584 h 608"/>
                <a:gd name="T36" fmla="*/ 33 w 491"/>
                <a:gd name="T37" fmla="*/ 539 h 608"/>
                <a:gd name="T38" fmla="*/ 59 w 491"/>
                <a:gd name="T39" fmla="*/ 502 h 608"/>
                <a:gd name="T40" fmla="*/ 45 w 491"/>
                <a:gd name="T41" fmla="*/ 500 h 608"/>
                <a:gd name="T42" fmla="*/ 12 w 491"/>
                <a:gd name="T43" fmla="*/ 454 h 608"/>
                <a:gd name="T44" fmla="*/ 45 w 491"/>
                <a:gd name="T45" fmla="*/ 417 h 608"/>
                <a:gd name="T46" fmla="*/ 40 w 491"/>
                <a:gd name="T47" fmla="*/ 416 h 608"/>
                <a:gd name="T48" fmla="*/ 2 w 491"/>
                <a:gd name="T49" fmla="*/ 37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1" h="608">
                  <a:moveTo>
                    <a:pt x="2" y="370"/>
                  </a:moveTo>
                  <a:cubicBezTo>
                    <a:pt x="5" y="347"/>
                    <a:pt x="25" y="330"/>
                    <a:pt x="49" y="332"/>
                  </a:cubicBezTo>
                  <a:cubicBezTo>
                    <a:pt x="112" y="338"/>
                    <a:pt x="112" y="338"/>
                    <a:pt x="112" y="338"/>
                  </a:cubicBezTo>
                  <a:cubicBezTo>
                    <a:pt x="112" y="337"/>
                    <a:pt x="112" y="337"/>
                    <a:pt x="112" y="337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42" y="329"/>
                    <a:pt x="27" y="309"/>
                    <a:pt x="29" y="285"/>
                  </a:cubicBezTo>
                  <a:cubicBezTo>
                    <a:pt x="32" y="262"/>
                    <a:pt x="50" y="245"/>
                    <a:pt x="71" y="247"/>
                  </a:cubicBezTo>
                  <a:cubicBezTo>
                    <a:pt x="238" y="264"/>
                    <a:pt x="238" y="264"/>
                    <a:pt x="238" y="264"/>
                  </a:cubicBezTo>
                  <a:cubicBezTo>
                    <a:pt x="262" y="264"/>
                    <a:pt x="262" y="264"/>
                    <a:pt x="262" y="264"/>
                  </a:cubicBezTo>
                  <a:cubicBezTo>
                    <a:pt x="262" y="264"/>
                    <a:pt x="228" y="249"/>
                    <a:pt x="254" y="124"/>
                  </a:cubicBezTo>
                  <a:cubicBezTo>
                    <a:pt x="280" y="0"/>
                    <a:pt x="350" y="47"/>
                    <a:pt x="350" y="47"/>
                  </a:cubicBezTo>
                  <a:cubicBezTo>
                    <a:pt x="350" y="47"/>
                    <a:pt x="351" y="153"/>
                    <a:pt x="355" y="168"/>
                  </a:cubicBezTo>
                  <a:cubicBezTo>
                    <a:pt x="359" y="183"/>
                    <a:pt x="440" y="342"/>
                    <a:pt x="440" y="342"/>
                  </a:cubicBezTo>
                  <a:cubicBezTo>
                    <a:pt x="440" y="351"/>
                    <a:pt x="491" y="359"/>
                    <a:pt x="491" y="368"/>
                  </a:cubicBezTo>
                  <a:cubicBezTo>
                    <a:pt x="490" y="441"/>
                    <a:pt x="491" y="503"/>
                    <a:pt x="491" y="579"/>
                  </a:cubicBezTo>
                  <a:cubicBezTo>
                    <a:pt x="437" y="565"/>
                    <a:pt x="408" y="608"/>
                    <a:pt x="292" y="608"/>
                  </a:cubicBezTo>
                  <a:cubicBezTo>
                    <a:pt x="254" y="608"/>
                    <a:pt x="206" y="601"/>
                    <a:pt x="166" y="595"/>
                  </a:cubicBezTo>
                  <a:cubicBezTo>
                    <a:pt x="62" y="584"/>
                    <a:pt x="62" y="584"/>
                    <a:pt x="62" y="584"/>
                  </a:cubicBezTo>
                  <a:cubicBezTo>
                    <a:pt x="44" y="582"/>
                    <a:pt x="31" y="562"/>
                    <a:pt x="33" y="539"/>
                  </a:cubicBezTo>
                  <a:cubicBezTo>
                    <a:pt x="35" y="521"/>
                    <a:pt x="46" y="506"/>
                    <a:pt x="59" y="502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25" y="498"/>
                    <a:pt x="10" y="478"/>
                    <a:pt x="12" y="454"/>
                  </a:cubicBezTo>
                  <a:cubicBezTo>
                    <a:pt x="14" y="434"/>
                    <a:pt x="28" y="420"/>
                    <a:pt x="45" y="417"/>
                  </a:cubicBezTo>
                  <a:cubicBezTo>
                    <a:pt x="40" y="416"/>
                    <a:pt x="40" y="416"/>
                    <a:pt x="40" y="416"/>
                  </a:cubicBezTo>
                  <a:cubicBezTo>
                    <a:pt x="17" y="414"/>
                    <a:pt x="0" y="393"/>
                    <a:pt x="2" y="3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474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58679-54A6-45D8-A70E-08653781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6" y="116632"/>
            <a:ext cx="1140051" cy="1548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B858B-EC6F-403A-B0BD-16AF32840B7C}"/>
              </a:ext>
            </a:extLst>
          </p:cNvPr>
          <p:cNvSpPr txBox="1"/>
          <p:nvPr/>
        </p:nvSpPr>
        <p:spPr>
          <a:xfrm>
            <a:off x="1547664" y="845064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FB7891F-D80E-48F6-88FB-5155A2DA2523}"/>
              </a:ext>
            </a:extLst>
          </p:cNvPr>
          <p:cNvGrpSpPr/>
          <p:nvPr/>
        </p:nvGrpSpPr>
        <p:grpSpPr>
          <a:xfrm>
            <a:off x="1403648" y="784030"/>
            <a:ext cx="540000" cy="540000"/>
            <a:chOff x="1593004" y="733018"/>
            <a:chExt cx="540000" cy="540000"/>
          </a:xfrm>
        </p:grpSpPr>
        <p:sp>
          <p:nvSpPr>
            <p:cNvPr id="9" name="Oval 326">
              <a:extLst>
                <a:ext uri="{FF2B5EF4-FFF2-40B4-BE49-F238E27FC236}">
                  <a16:creationId xmlns:a16="http://schemas.microsoft.com/office/drawing/2014/main" id="{8E5B5AFA-5498-48FD-9EF4-E6BB26F560C1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57DEDAAD-1D91-4A57-8824-BB41A024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E37D08CD-94C1-4A01-B9F5-29F5BD2D567C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BD3DEB5-5B98-4514-B891-B046DD6B57F4}"/>
              </a:ext>
            </a:extLst>
          </p:cNvPr>
          <p:cNvSpPr txBox="1"/>
          <p:nvPr/>
        </p:nvSpPr>
        <p:spPr>
          <a:xfrm>
            <a:off x="8100392" y="6192384"/>
            <a:ext cx="523971" cy="427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2000" b="1" smtClean="0">
                <a:solidFill>
                  <a:schemeClr val="bg1"/>
                </a:solidFill>
                <a:latin typeface="Lato" pitchFamily="34" charset="0"/>
              </a:rPr>
              <a:t>14</a:t>
            </a:fld>
            <a:endParaRPr lang="en-US" sz="2000" b="1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F10275-0F6F-4124-8731-95DE60FB2D43}"/>
              </a:ext>
            </a:extLst>
          </p:cNvPr>
          <p:cNvSpPr/>
          <p:nvPr/>
        </p:nvSpPr>
        <p:spPr>
          <a:xfrm>
            <a:off x="1444486" y="2955235"/>
            <a:ext cx="6311497" cy="935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Atención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residentes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444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720FDD7A-D5C8-4F4C-ADAF-449885E3B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013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0351"/>
            <a:ext cx="1140051" cy="15485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1206AF-2721-42F6-874C-E668A095E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00" t="12836" r="11801" b="19965"/>
          <a:stretch/>
        </p:blipFill>
        <p:spPr>
          <a:xfrm>
            <a:off x="611216" y="1953516"/>
            <a:ext cx="2259335" cy="295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B208D-EBF6-4290-B607-B582BE52494A}"/>
              </a:ext>
            </a:extLst>
          </p:cNvPr>
          <p:cNvSpPr txBox="1"/>
          <p:nvPr/>
        </p:nvSpPr>
        <p:spPr>
          <a:xfrm>
            <a:off x="1906457" y="416001"/>
            <a:ext cx="569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por</a:t>
            </a:r>
          </a:p>
          <a:p>
            <a:pPr algn="ctr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ejecutivas de cobranzas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9004107-A616-4026-A0A9-D639D91B8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06273"/>
              </p:ext>
            </p:extLst>
          </p:nvPr>
        </p:nvGraphicFramePr>
        <p:xfrm>
          <a:off x="3506440" y="2852936"/>
          <a:ext cx="4169811" cy="16718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18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1865693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66602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Atención residentes </a:t>
                      </a:r>
                    </a:p>
                    <a:p>
                      <a:pPr algn="ctr"/>
                      <a:r>
                        <a:rPr lang="es-MX" sz="1800" b="1" dirty="0"/>
                        <a:t>Vía</a:t>
                      </a:r>
                      <a:endParaRPr lang="es-EC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>
                          <a:solidFill>
                            <a:schemeClr val="bg1"/>
                          </a:solidFill>
                        </a:rPr>
                        <a:t>Frecuencia</a:t>
                      </a:r>
                      <a:endParaRPr lang="es-EC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10947">
                <a:tc>
                  <a:txBody>
                    <a:bodyPr/>
                    <a:lstStyle/>
                    <a:p>
                      <a:r>
                        <a:rPr lang="es-MX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Whatsapp</a:t>
                      </a:r>
                      <a:endParaRPr lang="es-EC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195</a:t>
                      </a:r>
                      <a:endParaRPr lang="es-EC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316509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Correo electrónico</a:t>
                      </a:r>
                      <a:endParaRPr lang="es-EC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170</a:t>
                      </a:r>
                      <a:endParaRPr lang="es-EC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310947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Teléfono celular</a:t>
                      </a:r>
                      <a:endParaRPr lang="es-EC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67</a:t>
                      </a:r>
                      <a:endParaRPr lang="es-EC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B2377FAE-60E3-4B4A-8EB3-247E9E82A636}"/>
              </a:ext>
            </a:extLst>
          </p:cNvPr>
          <p:cNvGrpSpPr/>
          <p:nvPr/>
        </p:nvGrpSpPr>
        <p:grpSpPr>
          <a:xfrm>
            <a:off x="1470883" y="423145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BF769D6C-1D1F-4CD7-AE57-01254858DDCF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F3810E79-FB50-4B82-A20D-78BD22DE8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97C0E-E0A3-467E-9DED-2C7E52A416BE}"/>
              </a:ext>
            </a:extLst>
          </p:cNvPr>
          <p:cNvSpPr txBox="1">
            <a:spLocks/>
          </p:cNvSpPr>
          <p:nvPr/>
        </p:nvSpPr>
        <p:spPr>
          <a:xfrm>
            <a:off x="462741" y="5157005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Ibelís</a:t>
            </a: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 Mosquera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5C64B372-F9B1-4DBD-97EF-98CE6680D005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3C0A17A-995B-451E-9A70-192703D7298F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15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CB0CF77-FA39-45F4-914F-40B26C13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4A7B05-70F2-4E38-B444-A0868C3A6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9051" r="13600" b="29000"/>
          <a:stretch/>
        </p:blipFill>
        <p:spPr>
          <a:xfrm>
            <a:off x="596206" y="2000626"/>
            <a:ext cx="2415837" cy="2808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5B2E7A36-43DA-42B3-8850-48B90189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46470"/>
            <a:ext cx="1080120" cy="146711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BDC8E067-0FCC-4F1E-99A7-14FB7064C1E6}"/>
              </a:ext>
            </a:extLst>
          </p:cNvPr>
          <p:cNvSpPr txBox="1"/>
          <p:nvPr/>
        </p:nvSpPr>
        <p:spPr>
          <a:xfrm>
            <a:off x="2332013" y="40297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por </a:t>
            </a:r>
          </a:p>
          <a:p>
            <a:pPr algn="just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ejecutivas de cobranzas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8697AFD-AF22-49D0-95C3-6F1E6BFC5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936351"/>
              </p:ext>
            </p:extLst>
          </p:nvPr>
        </p:nvGraphicFramePr>
        <p:xfrm>
          <a:off x="3707903" y="3172369"/>
          <a:ext cx="4240733" cy="18786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4197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1656536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66003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Atención residentes </a:t>
                      </a:r>
                    </a:p>
                    <a:p>
                      <a:pPr algn="ctr"/>
                      <a:r>
                        <a:rPr lang="es-MX" b="1" dirty="0"/>
                        <a:t>Vía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b="1" dirty="0"/>
                        <a:t> Frecuencia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93597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Whatsapp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43143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Correo electrónico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495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393597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Teléfono celular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93C23514-6554-4B24-8073-487717607EBA}"/>
              </a:ext>
            </a:extLst>
          </p:cNvPr>
          <p:cNvGrpSpPr/>
          <p:nvPr/>
        </p:nvGrpSpPr>
        <p:grpSpPr>
          <a:xfrm>
            <a:off x="1619672" y="363359"/>
            <a:ext cx="540000" cy="540000"/>
            <a:chOff x="1593004" y="733018"/>
            <a:chExt cx="540000" cy="540000"/>
          </a:xfrm>
        </p:grpSpPr>
        <p:sp>
          <p:nvSpPr>
            <p:cNvPr id="9" name="Oval 326">
              <a:extLst>
                <a:ext uri="{FF2B5EF4-FFF2-40B4-BE49-F238E27FC236}">
                  <a16:creationId xmlns:a16="http://schemas.microsoft.com/office/drawing/2014/main" id="{0654C061-2D2A-4239-BA7E-B662FE251AA1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0AA3CB7-E738-421F-8958-BD95927A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729BC-08B8-466A-AE3D-4F314AFD70C4}"/>
              </a:ext>
            </a:extLst>
          </p:cNvPr>
          <p:cNvSpPr txBox="1">
            <a:spLocks/>
          </p:cNvSpPr>
          <p:nvPr/>
        </p:nvSpPr>
        <p:spPr>
          <a:xfrm>
            <a:off x="525982" y="5051035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Lorena Terán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8BC065E0-8119-4CA7-B877-FA17DE2B9A6B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8FF2D56-E63A-40A2-BAEA-5596449010B7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16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4FBFFE7-A623-4E6B-8061-03868C5D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05" y="1731010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CFEF72-A070-42B3-989F-B75B337CD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0" t="9051" r="6601" b="13250"/>
          <a:stretch/>
        </p:blipFill>
        <p:spPr>
          <a:xfrm>
            <a:off x="846822" y="2197830"/>
            <a:ext cx="2088231" cy="2664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7702498C-36C5-4C87-A3E4-A02E14B6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BA69F-F237-4EAE-B39B-4B94DD3F184C}"/>
              </a:ext>
            </a:extLst>
          </p:cNvPr>
          <p:cNvSpPr txBox="1"/>
          <p:nvPr/>
        </p:nvSpPr>
        <p:spPr>
          <a:xfrm>
            <a:off x="1825823" y="33058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por </a:t>
            </a:r>
          </a:p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ejecutivas de cobranzas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AFA0EAE2-587B-4761-9310-E385B03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6829"/>
              </p:ext>
            </p:extLst>
          </p:nvPr>
        </p:nvGraphicFramePr>
        <p:xfrm>
          <a:off x="3635896" y="2687320"/>
          <a:ext cx="4200128" cy="161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1967880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Atención residentes </a:t>
                      </a:r>
                    </a:p>
                    <a:p>
                      <a:pPr algn="ctr"/>
                      <a:r>
                        <a:rPr lang="es-MX" b="1" dirty="0"/>
                        <a:t>vía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Frecuencia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/>
                        <a:t>Whatsapp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Correo electrónico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Teléfono celular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A6FA7C31-95E7-44EB-ADA5-6F36E178A733}"/>
              </a:ext>
            </a:extLst>
          </p:cNvPr>
          <p:cNvGrpSpPr/>
          <p:nvPr/>
        </p:nvGrpSpPr>
        <p:grpSpPr>
          <a:xfrm>
            <a:off x="2123728" y="371102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04EAE020-70B9-4B59-9331-1D2BE1CBB8A3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314DB61-07D8-48B3-A029-115C09902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05A89D-EC31-4005-9244-1869A5F825D4}"/>
              </a:ext>
            </a:extLst>
          </p:cNvPr>
          <p:cNvSpPr txBox="1">
            <a:spLocks/>
          </p:cNvSpPr>
          <p:nvPr/>
        </p:nvSpPr>
        <p:spPr>
          <a:xfrm>
            <a:off x="612795" y="5134133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Laleska</a:t>
            </a: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 Dávila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0C12B48A-CC97-450A-88E3-2D2F972C59C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E9A87AA-FBB0-42D9-A9EE-A73D447DA051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17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BBC0EE3-E011-4FBD-8D2B-F0D891FF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14C20E0-5F71-4457-9636-13876FC8A8FA}"/>
              </a:ext>
            </a:extLst>
          </p:cNvPr>
          <p:cNvSpPr txBox="1"/>
          <p:nvPr/>
        </p:nvSpPr>
        <p:spPr>
          <a:xfrm>
            <a:off x="1990471" y="509943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 cancelación de alícuotas y  Tags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808DB62-DA41-4E28-B3BC-7AEBEA56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B22E8-3458-4CC3-AC8F-ED7B6883C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0" t="7488" r="9305" b="8435"/>
          <a:stretch/>
        </p:blipFill>
        <p:spPr>
          <a:xfrm>
            <a:off x="714315" y="2277735"/>
            <a:ext cx="2273510" cy="2617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3A6AC914-66DB-44E5-AD10-413203A9D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83480"/>
              </p:ext>
            </p:extLst>
          </p:nvPr>
        </p:nvGraphicFramePr>
        <p:xfrm>
          <a:off x="3635896" y="2780928"/>
          <a:ext cx="4344143" cy="14738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565653534"/>
                    </a:ext>
                  </a:extLst>
                </a:gridCol>
                <a:gridCol w="2039887">
                  <a:extLst>
                    <a:ext uri="{9D8B030D-6E8A-4147-A177-3AD203B41FA5}">
                      <a16:colId xmlns:a16="http://schemas.microsoft.com/office/drawing/2014/main" val="1610194928"/>
                    </a:ext>
                  </a:extLst>
                </a:gridCol>
              </a:tblGrid>
              <a:tr h="491294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Caja</a:t>
                      </a:r>
                      <a:endParaRPr lang="es-EC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   Número de residentes</a:t>
                      </a:r>
                      <a:endParaRPr lang="es-EC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211961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Atención ventanilla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82639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Facturación interna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08270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183F837E-A508-4F49-B8C7-734CA1C8BAE9}"/>
              </a:ext>
            </a:extLst>
          </p:cNvPr>
          <p:cNvGrpSpPr/>
          <p:nvPr/>
        </p:nvGrpSpPr>
        <p:grpSpPr>
          <a:xfrm>
            <a:off x="1581070" y="509943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749521D7-FCE9-4259-ACB2-4DCB712DA33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62F56D92-72E6-4B2E-B028-696BE19AA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EACB9F-CF6C-4331-9458-40EA51C20D2F}"/>
              </a:ext>
            </a:extLst>
          </p:cNvPr>
          <p:cNvSpPr txBox="1">
            <a:spLocks/>
          </p:cNvSpPr>
          <p:nvPr/>
        </p:nvSpPr>
        <p:spPr>
          <a:xfrm>
            <a:off x="611560" y="5205025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Kerly Burgos M.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7D625024-E3C8-4A20-83B3-6F31AE54B96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3F345D6-C41D-4319-8CD8-274EFB2B6AC3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18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ADAA7F9-84F4-4973-84DD-5FCBE0DC0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1C3D215-F609-4293-8271-89E660143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3" y="41193"/>
            <a:ext cx="1140051" cy="1548518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0279920-C64F-40CB-956F-A9030C61CA4A}"/>
              </a:ext>
            </a:extLst>
          </p:cNvPr>
          <p:cNvSpPr txBox="1"/>
          <p:nvPr/>
        </p:nvSpPr>
        <p:spPr>
          <a:xfrm>
            <a:off x="1953665" y="5588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en consultas varias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2940-2D5E-451D-BA36-8F3E37A5A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5" t="7093" r="8845" b="6906"/>
          <a:stretch/>
        </p:blipFill>
        <p:spPr>
          <a:xfrm>
            <a:off x="746599" y="2132856"/>
            <a:ext cx="231323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6D22455-B7DA-42F0-A444-A3BC9F447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26945"/>
              </p:ext>
            </p:extLst>
          </p:nvPr>
        </p:nvGraphicFramePr>
        <p:xfrm>
          <a:off x="3563888" y="2862567"/>
          <a:ext cx="4199702" cy="1901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9851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2099851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39955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Atención residentes -vía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 Frecuencia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020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Teléfono Comité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210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28281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Tags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160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478607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Asesoría Quick Pass – Censo – Béisbol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52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Atención Presencial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260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90669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0ECA2750-A3C2-4DD4-958E-1438634BD9D6}"/>
              </a:ext>
            </a:extLst>
          </p:cNvPr>
          <p:cNvGrpSpPr/>
          <p:nvPr/>
        </p:nvGrpSpPr>
        <p:grpSpPr>
          <a:xfrm>
            <a:off x="1431204" y="480469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4393194B-9585-431C-A386-FD53950BF54E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BC823694-75F8-4CF4-9FD5-A56DD744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0267C1-4437-4035-A59A-F5D96D08D4F3}"/>
              </a:ext>
            </a:extLst>
          </p:cNvPr>
          <p:cNvSpPr txBox="1">
            <a:spLocks/>
          </p:cNvSpPr>
          <p:nvPr/>
        </p:nvSpPr>
        <p:spPr>
          <a:xfrm>
            <a:off x="625073" y="5229200"/>
            <a:ext cx="2556284" cy="518451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Karol</a:t>
            </a: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 Bohórquez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571B2C62-23CD-427B-A0C1-49CA7A1B860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B2728B75-3478-4913-B69B-DDFE0348C826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19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42">
            <a:extLst>
              <a:ext uri="{FF2B5EF4-FFF2-40B4-BE49-F238E27FC236}">
                <a16:creationId xmlns:a16="http://schemas.microsoft.com/office/drawing/2014/main" id="{18D8FE6A-51C2-4B75-A64C-5273C2894530}"/>
              </a:ext>
            </a:extLst>
          </p:cNvPr>
          <p:cNvCxnSpPr/>
          <p:nvPr/>
        </p:nvCxnSpPr>
        <p:spPr>
          <a:xfrm>
            <a:off x="4211960" y="2204864"/>
            <a:ext cx="0" cy="28788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42">
            <a:extLst>
              <a:ext uri="{FF2B5EF4-FFF2-40B4-BE49-F238E27FC236}">
                <a16:creationId xmlns:a16="http://schemas.microsoft.com/office/drawing/2014/main" id="{BD2B3904-E2FA-46D3-BB15-B010806725B4}"/>
              </a:ext>
            </a:extLst>
          </p:cNvPr>
          <p:cNvCxnSpPr/>
          <p:nvPr/>
        </p:nvCxnSpPr>
        <p:spPr>
          <a:xfrm>
            <a:off x="5876198" y="2132856"/>
            <a:ext cx="0" cy="28788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42">
            <a:extLst>
              <a:ext uri="{FF2B5EF4-FFF2-40B4-BE49-F238E27FC236}">
                <a16:creationId xmlns:a16="http://schemas.microsoft.com/office/drawing/2014/main" id="{51B29B15-75A0-4BF2-BE99-FDDD651DD5DB}"/>
              </a:ext>
            </a:extLst>
          </p:cNvPr>
          <p:cNvCxnSpPr/>
          <p:nvPr/>
        </p:nvCxnSpPr>
        <p:spPr>
          <a:xfrm>
            <a:off x="2699792" y="2204864"/>
            <a:ext cx="0" cy="28788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1554B2-8C7A-4A32-9736-EEF711B7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3661"/>
            <a:ext cx="1259632" cy="17109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B01974-D0B6-4C2B-9A18-17775BA17F2B}"/>
              </a:ext>
            </a:extLst>
          </p:cNvPr>
          <p:cNvSpPr txBox="1"/>
          <p:nvPr/>
        </p:nvSpPr>
        <p:spPr>
          <a:xfrm>
            <a:off x="3173980" y="140824"/>
            <a:ext cx="380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spc="3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r>
              <a:rPr lang="es-MX" sz="4000" b="1" i="1" spc="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s-EC" sz="4000" b="1" i="1" spc="3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E0826A5-9F3A-422B-A920-21002511B2DB}"/>
              </a:ext>
            </a:extLst>
          </p:cNvPr>
          <p:cNvGrpSpPr/>
          <p:nvPr/>
        </p:nvGrpSpPr>
        <p:grpSpPr>
          <a:xfrm>
            <a:off x="2201210" y="247803"/>
            <a:ext cx="540000" cy="540000"/>
            <a:chOff x="1593004" y="733018"/>
            <a:chExt cx="540000" cy="540000"/>
          </a:xfrm>
        </p:grpSpPr>
        <p:sp>
          <p:nvSpPr>
            <p:cNvPr id="7" name="Oval 326">
              <a:extLst>
                <a:ext uri="{FF2B5EF4-FFF2-40B4-BE49-F238E27FC236}">
                  <a16:creationId xmlns:a16="http://schemas.microsoft.com/office/drawing/2014/main" id="{3A73F1D5-D6CC-4039-B964-473C79A01370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D7A26E59-7EDE-4C3D-A283-32591BC40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58" name="Oval 6">
            <a:extLst>
              <a:ext uri="{FF2B5EF4-FFF2-40B4-BE49-F238E27FC236}">
                <a16:creationId xmlns:a16="http://schemas.microsoft.com/office/drawing/2014/main" id="{A0EE3CE6-F949-4016-93E6-04B7584BD703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7">
            <a:extLst>
              <a:ext uri="{FF2B5EF4-FFF2-40B4-BE49-F238E27FC236}">
                <a16:creationId xmlns:a16="http://schemas.microsoft.com/office/drawing/2014/main" id="{0E20F3FE-9732-46AB-94F1-9BD6E01F01E7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66" name="Group 55">
            <a:extLst>
              <a:ext uri="{FF2B5EF4-FFF2-40B4-BE49-F238E27FC236}">
                <a16:creationId xmlns:a16="http://schemas.microsoft.com/office/drawing/2014/main" id="{C872C854-3643-42DA-99B7-E6ED74597326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4741191" y="-205572"/>
            <a:ext cx="1710221" cy="8141565"/>
            <a:chOff x="2772" y="360"/>
            <a:chExt cx="1274" cy="6881"/>
          </a:xfrm>
        </p:grpSpPr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17250D57-F825-4BD6-A96A-159EB354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030"/>
              <a:ext cx="1274" cy="371"/>
            </a:xfrm>
            <a:custGeom>
              <a:avLst/>
              <a:gdLst>
                <a:gd name="T0" fmla="*/ 1274 w 1274"/>
                <a:gd name="T1" fmla="*/ 184 h 371"/>
                <a:gd name="T2" fmla="*/ 637 w 1274"/>
                <a:gd name="T3" fmla="*/ 0 h 371"/>
                <a:gd name="T4" fmla="*/ 0 w 1274"/>
                <a:gd name="T5" fmla="*/ 184 h 371"/>
                <a:gd name="T6" fmla="*/ 637 w 1274"/>
                <a:gd name="T7" fmla="*/ 371 h 371"/>
                <a:gd name="T8" fmla="*/ 1274 w 1274"/>
                <a:gd name="T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1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1"/>
                  </a:lnTo>
                  <a:lnTo>
                    <a:pt x="1274" y="18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FDCA5CE1-1F6B-405B-A061-BD5AD578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030"/>
              <a:ext cx="1274" cy="371"/>
            </a:xfrm>
            <a:custGeom>
              <a:avLst/>
              <a:gdLst>
                <a:gd name="T0" fmla="*/ 1274 w 1274"/>
                <a:gd name="T1" fmla="*/ 184 h 371"/>
                <a:gd name="T2" fmla="*/ 637 w 1274"/>
                <a:gd name="T3" fmla="*/ 0 h 371"/>
                <a:gd name="T4" fmla="*/ 0 w 1274"/>
                <a:gd name="T5" fmla="*/ 184 h 371"/>
                <a:gd name="T6" fmla="*/ 637 w 1274"/>
                <a:gd name="T7" fmla="*/ 371 h 371"/>
                <a:gd name="T8" fmla="*/ 1274 w 1274"/>
                <a:gd name="T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1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1"/>
                  </a:lnTo>
                  <a:lnTo>
                    <a:pt x="1274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561358DD-D269-4C3B-8F7F-C7437388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468"/>
              <a:ext cx="1274" cy="374"/>
            </a:xfrm>
            <a:custGeom>
              <a:avLst/>
              <a:gdLst>
                <a:gd name="T0" fmla="*/ 1274 w 1274"/>
                <a:gd name="T1" fmla="*/ 184 h 374"/>
                <a:gd name="T2" fmla="*/ 637 w 1274"/>
                <a:gd name="T3" fmla="*/ 0 h 374"/>
                <a:gd name="T4" fmla="*/ 0 w 1274"/>
                <a:gd name="T5" fmla="*/ 184 h 374"/>
                <a:gd name="T6" fmla="*/ 637 w 1274"/>
                <a:gd name="T7" fmla="*/ 374 h 374"/>
                <a:gd name="T8" fmla="*/ 1274 w 1274"/>
                <a:gd name="T9" fmla="*/ 18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4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4"/>
                  </a:lnTo>
                  <a:lnTo>
                    <a:pt x="1274" y="184"/>
                  </a:lnTo>
                  <a:close/>
                </a:path>
              </a:pathLst>
            </a:custGeom>
            <a:solidFill>
              <a:srgbClr val="F37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BA8CA988-0104-4C5C-85C2-806D2BDB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468"/>
              <a:ext cx="1274" cy="374"/>
            </a:xfrm>
            <a:custGeom>
              <a:avLst/>
              <a:gdLst>
                <a:gd name="T0" fmla="*/ 1274 w 1274"/>
                <a:gd name="T1" fmla="*/ 184 h 374"/>
                <a:gd name="T2" fmla="*/ 637 w 1274"/>
                <a:gd name="T3" fmla="*/ 0 h 374"/>
                <a:gd name="T4" fmla="*/ 0 w 1274"/>
                <a:gd name="T5" fmla="*/ 184 h 374"/>
                <a:gd name="T6" fmla="*/ 637 w 1274"/>
                <a:gd name="T7" fmla="*/ 374 h 374"/>
                <a:gd name="T8" fmla="*/ 1274 w 1274"/>
                <a:gd name="T9" fmla="*/ 18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4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4"/>
                  </a:lnTo>
                  <a:lnTo>
                    <a:pt x="1274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844F49F3-CD52-4D07-B488-937C02E0B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" y="3141"/>
              <a:ext cx="1274" cy="146"/>
            </a:xfrm>
            <a:custGeom>
              <a:avLst/>
              <a:gdLst>
                <a:gd name="T0" fmla="*/ 252 w 1274"/>
                <a:gd name="T1" fmla="*/ 0 h 146"/>
                <a:gd name="T2" fmla="*/ 0 w 1274"/>
                <a:gd name="T3" fmla="*/ 73 h 146"/>
                <a:gd name="T4" fmla="*/ 252 w 1274"/>
                <a:gd name="T5" fmla="*/ 146 h 146"/>
                <a:gd name="T6" fmla="*/ 252 w 1274"/>
                <a:gd name="T7" fmla="*/ 0 h 146"/>
                <a:gd name="T8" fmla="*/ 1022 w 1274"/>
                <a:gd name="T9" fmla="*/ 0 h 146"/>
                <a:gd name="T10" fmla="*/ 1022 w 1274"/>
                <a:gd name="T11" fmla="*/ 146 h 146"/>
                <a:gd name="T12" fmla="*/ 1274 w 1274"/>
                <a:gd name="T13" fmla="*/ 73 h 146"/>
                <a:gd name="T14" fmla="*/ 1022 w 1274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4" h="146">
                  <a:moveTo>
                    <a:pt x="252" y="0"/>
                  </a:moveTo>
                  <a:lnTo>
                    <a:pt x="0" y="73"/>
                  </a:lnTo>
                  <a:lnTo>
                    <a:pt x="252" y="146"/>
                  </a:lnTo>
                  <a:lnTo>
                    <a:pt x="252" y="0"/>
                  </a:lnTo>
                  <a:moveTo>
                    <a:pt x="1022" y="0"/>
                  </a:moveTo>
                  <a:lnTo>
                    <a:pt x="1022" y="146"/>
                  </a:lnTo>
                  <a:lnTo>
                    <a:pt x="1274" y="73"/>
                  </a:lnTo>
                  <a:lnTo>
                    <a:pt x="10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BA835A6F-1F85-45F5-899E-CA0EEEE18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" y="4361"/>
              <a:ext cx="1274" cy="147"/>
            </a:xfrm>
            <a:custGeom>
              <a:avLst/>
              <a:gdLst>
                <a:gd name="T0" fmla="*/ 252 w 1274"/>
                <a:gd name="T1" fmla="*/ 0 h 147"/>
                <a:gd name="T2" fmla="*/ 0 w 1274"/>
                <a:gd name="T3" fmla="*/ 71 h 147"/>
                <a:gd name="T4" fmla="*/ 252 w 1274"/>
                <a:gd name="T5" fmla="*/ 147 h 147"/>
                <a:gd name="T6" fmla="*/ 252 w 1274"/>
                <a:gd name="T7" fmla="*/ 0 h 147"/>
                <a:gd name="T8" fmla="*/ 1022 w 1274"/>
                <a:gd name="T9" fmla="*/ 0 h 147"/>
                <a:gd name="T10" fmla="*/ 1022 w 1274"/>
                <a:gd name="T11" fmla="*/ 147 h 147"/>
                <a:gd name="T12" fmla="*/ 1274 w 1274"/>
                <a:gd name="T13" fmla="*/ 71 h 147"/>
                <a:gd name="T14" fmla="*/ 1022 w 1274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4" h="147">
                  <a:moveTo>
                    <a:pt x="252" y="0"/>
                  </a:moveTo>
                  <a:lnTo>
                    <a:pt x="0" y="71"/>
                  </a:lnTo>
                  <a:lnTo>
                    <a:pt x="252" y="147"/>
                  </a:lnTo>
                  <a:lnTo>
                    <a:pt x="252" y="0"/>
                  </a:lnTo>
                  <a:close/>
                  <a:moveTo>
                    <a:pt x="1022" y="0"/>
                  </a:moveTo>
                  <a:lnTo>
                    <a:pt x="1022" y="147"/>
                  </a:lnTo>
                  <a:lnTo>
                    <a:pt x="1274" y="71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AD00ADB7-A245-47D5-B31E-A0419960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" y="4361"/>
              <a:ext cx="1274" cy="147"/>
            </a:xfrm>
            <a:custGeom>
              <a:avLst/>
              <a:gdLst>
                <a:gd name="T0" fmla="*/ 252 w 1274"/>
                <a:gd name="T1" fmla="*/ 0 h 147"/>
                <a:gd name="T2" fmla="*/ 0 w 1274"/>
                <a:gd name="T3" fmla="*/ 71 h 147"/>
                <a:gd name="T4" fmla="*/ 252 w 1274"/>
                <a:gd name="T5" fmla="*/ 147 h 147"/>
                <a:gd name="T6" fmla="*/ 252 w 1274"/>
                <a:gd name="T7" fmla="*/ 0 h 147"/>
                <a:gd name="T8" fmla="*/ 1022 w 1274"/>
                <a:gd name="T9" fmla="*/ 0 h 147"/>
                <a:gd name="T10" fmla="*/ 1022 w 1274"/>
                <a:gd name="T11" fmla="*/ 147 h 147"/>
                <a:gd name="T12" fmla="*/ 1274 w 1274"/>
                <a:gd name="T13" fmla="*/ 71 h 147"/>
                <a:gd name="T14" fmla="*/ 1022 w 1274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4" h="147">
                  <a:moveTo>
                    <a:pt x="252" y="0"/>
                  </a:moveTo>
                  <a:lnTo>
                    <a:pt x="0" y="71"/>
                  </a:lnTo>
                  <a:lnTo>
                    <a:pt x="252" y="147"/>
                  </a:lnTo>
                  <a:lnTo>
                    <a:pt x="252" y="0"/>
                  </a:lnTo>
                  <a:moveTo>
                    <a:pt x="1022" y="0"/>
                  </a:moveTo>
                  <a:lnTo>
                    <a:pt x="1022" y="147"/>
                  </a:lnTo>
                  <a:lnTo>
                    <a:pt x="1274" y="71"/>
                  </a:lnTo>
                  <a:lnTo>
                    <a:pt x="10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F553C929-C705-40E8-A479-EC1EC61F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5579"/>
              <a:ext cx="252" cy="149"/>
            </a:xfrm>
            <a:custGeom>
              <a:avLst/>
              <a:gdLst>
                <a:gd name="T0" fmla="*/ 0 w 252"/>
                <a:gd name="T1" fmla="*/ 0 h 149"/>
                <a:gd name="T2" fmla="*/ 0 w 252"/>
                <a:gd name="T3" fmla="*/ 149 h 149"/>
                <a:gd name="T4" fmla="*/ 252 w 252"/>
                <a:gd name="T5" fmla="*/ 73 h 149"/>
                <a:gd name="T6" fmla="*/ 0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0" y="0"/>
                  </a:moveTo>
                  <a:lnTo>
                    <a:pt x="0" y="149"/>
                  </a:lnTo>
                  <a:lnTo>
                    <a:pt x="25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AF9EC9B4-1ABB-43C7-A95A-1CD69C4DB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5579"/>
              <a:ext cx="252" cy="149"/>
            </a:xfrm>
            <a:custGeom>
              <a:avLst/>
              <a:gdLst>
                <a:gd name="T0" fmla="*/ 0 w 252"/>
                <a:gd name="T1" fmla="*/ 0 h 149"/>
                <a:gd name="T2" fmla="*/ 0 w 252"/>
                <a:gd name="T3" fmla="*/ 149 h 149"/>
                <a:gd name="T4" fmla="*/ 252 w 252"/>
                <a:gd name="T5" fmla="*/ 73 h 149"/>
                <a:gd name="T6" fmla="*/ 0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0" y="0"/>
                  </a:moveTo>
                  <a:lnTo>
                    <a:pt x="0" y="149"/>
                  </a:lnTo>
                  <a:lnTo>
                    <a:pt x="252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3FF0648D-7CB8-484C-BEFA-28A0EDBD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579"/>
              <a:ext cx="252" cy="149"/>
            </a:xfrm>
            <a:custGeom>
              <a:avLst/>
              <a:gdLst>
                <a:gd name="T0" fmla="*/ 252 w 252"/>
                <a:gd name="T1" fmla="*/ 0 h 149"/>
                <a:gd name="T2" fmla="*/ 0 w 252"/>
                <a:gd name="T3" fmla="*/ 73 h 149"/>
                <a:gd name="T4" fmla="*/ 252 w 252"/>
                <a:gd name="T5" fmla="*/ 149 h 149"/>
                <a:gd name="T6" fmla="*/ 252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252" y="0"/>
                  </a:moveTo>
                  <a:lnTo>
                    <a:pt x="0" y="73"/>
                  </a:lnTo>
                  <a:lnTo>
                    <a:pt x="252" y="14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D27D31DD-992B-4B3F-B903-B585E082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579"/>
              <a:ext cx="252" cy="149"/>
            </a:xfrm>
            <a:custGeom>
              <a:avLst/>
              <a:gdLst>
                <a:gd name="T0" fmla="*/ 252 w 252"/>
                <a:gd name="T1" fmla="*/ 0 h 149"/>
                <a:gd name="T2" fmla="*/ 0 w 252"/>
                <a:gd name="T3" fmla="*/ 73 h 149"/>
                <a:gd name="T4" fmla="*/ 252 w 252"/>
                <a:gd name="T5" fmla="*/ 149 h 149"/>
                <a:gd name="T6" fmla="*/ 252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252" y="0"/>
                  </a:moveTo>
                  <a:lnTo>
                    <a:pt x="0" y="73"/>
                  </a:lnTo>
                  <a:lnTo>
                    <a:pt x="252" y="149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88D7E61B-F95A-483E-9533-C3E9D45D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700"/>
              <a:ext cx="252" cy="149"/>
            </a:xfrm>
            <a:custGeom>
              <a:avLst/>
              <a:gdLst>
                <a:gd name="T0" fmla="*/ 0 w 252"/>
                <a:gd name="T1" fmla="*/ 0 h 149"/>
                <a:gd name="T2" fmla="*/ 0 w 252"/>
                <a:gd name="T3" fmla="*/ 149 h 149"/>
                <a:gd name="T4" fmla="*/ 252 w 252"/>
                <a:gd name="T5" fmla="*/ 73 h 149"/>
                <a:gd name="T6" fmla="*/ 0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0" y="0"/>
                  </a:moveTo>
                  <a:lnTo>
                    <a:pt x="0" y="149"/>
                  </a:lnTo>
                  <a:lnTo>
                    <a:pt x="252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997C352E-439C-4C23-84F0-162ADBD7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700"/>
              <a:ext cx="252" cy="149"/>
            </a:xfrm>
            <a:custGeom>
              <a:avLst/>
              <a:gdLst>
                <a:gd name="T0" fmla="*/ 252 w 252"/>
                <a:gd name="T1" fmla="*/ 0 h 149"/>
                <a:gd name="T2" fmla="*/ 0 w 252"/>
                <a:gd name="T3" fmla="*/ 73 h 149"/>
                <a:gd name="T4" fmla="*/ 252 w 252"/>
                <a:gd name="T5" fmla="*/ 149 h 149"/>
                <a:gd name="T6" fmla="*/ 252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252" y="0"/>
                  </a:moveTo>
                  <a:lnTo>
                    <a:pt x="0" y="73"/>
                  </a:lnTo>
                  <a:lnTo>
                    <a:pt x="252" y="149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BD8BAAA5-3872-48B6-87F6-206971D2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030"/>
              <a:ext cx="770" cy="4211"/>
            </a:xfrm>
            <a:custGeom>
              <a:avLst/>
              <a:gdLst>
                <a:gd name="T0" fmla="*/ 0 w 770"/>
                <a:gd name="T1" fmla="*/ 113 h 6666"/>
                <a:gd name="T2" fmla="*/ 385 w 770"/>
                <a:gd name="T3" fmla="*/ 0 h 6666"/>
                <a:gd name="T4" fmla="*/ 770 w 770"/>
                <a:gd name="T5" fmla="*/ 113 h 6666"/>
                <a:gd name="T6" fmla="*/ 770 w 770"/>
                <a:gd name="T7" fmla="*/ 6666 h 6666"/>
                <a:gd name="T8" fmla="*/ 0 w 770"/>
                <a:gd name="T9" fmla="*/ 6666 h 6666"/>
                <a:gd name="T10" fmla="*/ 0 w 770"/>
                <a:gd name="T11" fmla="*/ 113 h 6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6666">
                  <a:moveTo>
                    <a:pt x="0" y="113"/>
                  </a:moveTo>
                  <a:lnTo>
                    <a:pt x="385" y="0"/>
                  </a:lnTo>
                  <a:lnTo>
                    <a:pt x="770" y="113"/>
                  </a:lnTo>
                  <a:lnTo>
                    <a:pt x="770" y="6666"/>
                  </a:lnTo>
                  <a:lnTo>
                    <a:pt x="0" y="666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F0F5F47-E1A6-4017-B9A7-CBFAAF014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60"/>
              <a:ext cx="770" cy="6666"/>
            </a:xfrm>
            <a:custGeom>
              <a:avLst/>
              <a:gdLst>
                <a:gd name="T0" fmla="*/ 0 w 770"/>
                <a:gd name="T1" fmla="*/ 113 h 6666"/>
                <a:gd name="T2" fmla="*/ 385 w 770"/>
                <a:gd name="T3" fmla="*/ 0 h 6666"/>
                <a:gd name="T4" fmla="*/ 770 w 770"/>
                <a:gd name="T5" fmla="*/ 113 h 6666"/>
                <a:gd name="T6" fmla="*/ 770 w 770"/>
                <a:gd name="T7" fmla="*/ 6666 h 6666"/>
                <a:gd name="T8" fmla="*/ 0 w 770"/>
                <a:gd name="T9" fmla="*/ 6666 h 6666"/>
                <a:gd name="T10" fmla="*/ 0 w 770"/>
                <a:gd name="T11" fmla="*/ 113 h 6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6666">
                  <a:moveTo>
                    <a:pt x="0" y="113"/>
                  </a:moveTo>
                  <a:lnTo>
                    <a:pt x="385" y="0"/>
                  </a:lnTo>
                  <a:lnTo>
                    <a:pt x="770" y="113"/>
                  </a:lnTo>
                  <a:lnTo>
                    <a:pt x="770" y="6666"/>
                  </a:lnTo>
                  <a:lnTo>
                    <a:pt x="0" y="6666"/>
                  </a:lnTo>
                  <a:lnTo>
                    <a:pt x="0" y="1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AB3781DA-0E88-4E91-B664-DF5F2051E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" y="360"/>
              <a:ext cx="385" cy="6666"/>
            </a:xfrm>
            <a:custGeom>
              <a:avLst/>
              <a:gdLst>
                <a:gd name="T0" fmla="*/ 0 w 385"/>
                <a:gd name="T1" fmla="*/ 6215 h 6666"/>
                <a:gd name="T2" fmla="*/ 0 w 385"/>
                <a:gd name="T3" fmla="*/ 6666 h 6666"/>
                <a:gd name="T4" fmla="*/ 385 w 385"/>
                <a:gd name="T5" fmla="*/ 6666 h 6666"/>
                <a:gd name="T6" fmla="*/ 385 w 385"/>
                <a:gd name="T7" fmla="*/ 6328 h 6666"/>
                <a:gd name="T8" fmla="*/ 0 w 385"/>
                <a:gd name="T9" fmla="*/ 6215 h 6666"/>
                <a:gd name="T10" fmla="*/ 0 w 385"/>
                <a:gd name="T11" fmla="*/ 4994 h 6666"/>
                <a:gd name="T12" fmla="*/ 0 w 385"/>
                <a:gd name="T13" fmla="*/ 5368 h 6666"/>
                <a:gd name="T14" fmla="*/ 385 w 385"/>
                <a:gd name="T15" fmla="*/ 5482 h 6666"/>
                <a:gd name="T16" fmla="*/ 385 w 385"/>
                <a:gd name="T17" fmla="*/ 5108 h 6666"/>
                <a:gd name="T18" fmla="*/ 0 w 385"/>
                <a:gd name="T19" fmla="*/ 4994 h 6666"/>
                <a:gd name="T20" fmla="*/ 0 w 385"/>
                <a:gd name="T21" fmla="*/ 3774 h 6666"/>
                <a:gd name="T22" fmla="*/ 0 w 385"/>
                <a:gd name="T23" fmla="*/ 4148 h 6666"/>
                <a:gd name="T24" fmla="*/ 385 w 385"/>
                <a:gd name="T25" fmla="*/ 4261 h 6666"/>
                <a:gd name="T26" fmla="*/ 385 w 385"/>
                <a:gd name="T27" fmla="*/ 3888 h 6666"/>
                <a:gd name="T28" fmla="*/ 0 w 385"/>
                <a:gd name="T29" fmla="*/ 3774 h 6666"/>
                <a:gd name="T30" fmla="*/ 0 w 385"/>
                <a:gd name="T31" fmla="*/ 2556 h 6666"/>
                <a:gd name="T32" fmla="*/ 0 w 385"/>
                <a:gd name="T33" fmla="*/ 2927 h 6666"/>
                <a:gd name="T34" fmla="*/ 385 w 385"/>
                <a:gd name="T35" fmla="*/ 3041 h 6666"/>
                <a:gd name="T36" fmla="*/ 385 w 385"/>
                <a:gd name="T37" fmla="*/ 2670 h 6666"/>
                <a:gd name="T38" fmla="*/ 0 w 385"/>
                <a:gd name="T39" fmla="*/ 2556 h 6666"/>
                <a:gd name="T40" fmla="*/ 0 w 385"/>
                <a:gd name="T41" fmla="*/ 1336 h 6666"/>
                <a:gd name="T42" fmla="*/ 0 w 385"/>
                <a:gd name="T43" fmla="*/ 1709 h 6666"/>
                <a:gd name="T44" fmla="*/ 385 w 385"/>
                <a:gd name="T45" fmla="*/ 1823 h 6666"/>
                <a:gd name="T46" fmla="*/ 385 w 385"/>
                <a:gd name="T47" fmla="*/ 1449 h 6666"/>
                <a:gd name="T48" fmla="*/ 0 w 385"/>
                <a:gd name="T49" fmla="*/ 1336 h 6666"/>
                <a:gd name="T50" fmla="*/ 385 w 385"/>
                <a:gd name="T51" fmla="*/ 0 h 6666"/>
                <a:gd name="T52" fmla="*/ 0 w 385"/>
                <a:gd name="T53" fmla="*/ 113 h 6666"/>
                <a:gd name="T54" fmla="*/ 0 w 385"/>
                <a:gd name="T55" fmla="*/ 489 h 6666"/>
                <a:gd name="T56" fmla="*/ 385 w 385"/>
                <a:gd name="T57" fmla="*/ 603 h 6666"/>
                <a:gd name="T58" fmla="*/ 385 w 385"/>
                <a:gd name="T59" fmla="*/ 0 h 6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5" h="6666">
                  <a:moveTo>
                    <a:pt x="0" y="6215"/>
                  </a:moveTo>
                  <a:lnTo>
                    <a:pt x="0" y="6666"/>
                  </a:lnTo>
                  <a:lnTo>
                    <a:pt x="385" y="6666"/>
                  </a:lnTo>
                  <a:lnTo>
                    <a:pt x="385" y="6328"/>
                  </a:lnTo>
                  <a:lnTo>
                    <a:pt x="0" y="6215"/>
                  </a:lnTo>
                  <a:moveTo>
                    <a:pt x="0" y="4994"/>
                  </a:moveTo>
                  <a:lnTo>
                    <a:pt x="0" y="5368"/>
                  </a:lnTo>
                  <a:lnTo>
                    <a:pt x="385" y="5482"/>
                  </a:lnTo>
                  <a:lnTo>
                    <a:pt x="385" y="5108"/>
                  </a:lnTo>
                  <a:lnTo>
                    <a:pt x="0" y="4994"/>
                  </a:lnTo>
                  <a:moveTo>
                    <a:pt x="0" y="3774"/>
                  </a:moveTo>
                  <a:lnTo>
                    <a:pt x="0" y="4148"/>
                  </a:lnTo>
                  <a:lnTo>
                    <a:pt x="385" y="4261"/>
                  </a:lnTo>
                  <a:lnTo>
                    <a:pt x="385" y="3888"/>
                  </a:lnTo>
                  <a:lnTo>
                    <a:pt x="0" y="3774"/>
                  </a:lnTo>
                  <a:moveTo>
                    <a:pt x="0" y="2556"/>
                  </a:moveTo>
                  <a:lnTo>
                    <a:pt x="0" y="2927"/>
                  </a:lnTo>
                  <a:lnTo>
                    <a:pt x="385" y="3041"/>
                  </a:lnTo>
                  <a:lnTo>
                    <a:pt x="385" y="2670"/>
                  </a:lnTo>
                  <a:lnTo>
                    <a:pt x="0" y="2556"/>
                  </a:lnTo>
                  <a:moveTo>
                    <a:pt x="0" y="1336"/>
                  </a:moveTo>
                  <a:lnTo>
                    <a:pt x="0" y="1709"/>
                  </a:lnTo>
                  <a:lnTo>
                    <a:pt x="385" y="1823"/>
                  </a:lnTo>
                  <a:lnTo>
                    <a:pt x="385" y="1449"/>
                  </a:lnTo>
                  <a:lnTo>
                    <a:pt x="0" y="1336"/>
                  </a:lnTo>
                  <a:moveTo>
                    <a:pt x="385" y="0"/>
                  </a:moveTo>
                  <a:lnTo>
                    <a:pt x="0" y="113"/>
                  </a:lnTo>
                  <a:lnTo>
                    <a:pt x="0" y="489"/>
                  </a:lnTo>
                  <a:lnTo>
                    <a:pt x="385" y="603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DCEABE04-75EB-47E2-99AC-0F2D07D79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773"/>
              <a:ext cx="1274" cy="1036"/>
            </a:xfrm>
            <a:custGeom>
              <a:avLst/>
              <a:gdLst>
                <a:gd name="T0" fmla="*/ 0 w 1274"/>
                <a:gd name="T1" fmla="*/ 847 h 1036"/>
                <a:gd name="T2" fmla="*/ 637 w 1274"/>
                <a:gd name="T3" fmla="*/ 1036 h 1036"/>
                <a:gd name="T4" fmla="*/ 1274 w 1274"/>
                <a:gd name="T5" fmla="*/ 847 h 1036"/>
                <a:gd name="T6" fmla="*/ 1274 w 1274"/>
                <a:gd name="T7" fmla="*/ 0 h 1036"/>
                <a:gd name="T8" fmla="*/ 637 w 1274"/>
                <a:gd name="T9" fmla="*/ 190 h 1036"/>
                <a:gd name="T10" fmla="*/ 0 w 1274"/>
                <a:gd name="T11" fmla="*/ 0 h 1036"/>
                <a:gd name="T12" fmla="*/ 0 w 1274"/>
                <a:gd name="T13" fmla="*/ 847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7"/>
                  </a:moveTo>
                  <a:lnTo>
                    <a:pt x="637" y="1036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90"/>
                  </a:ln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068A3166-91DB-442D-80B0-F9FFCF9F9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773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7 h 1036"/>
                <a:gd name="T4" fmla="*/ 637 w 637"/>
                <a:gd name="T5" fmla="*/ 1036 h 1036"/>
                <a:gd name="T6" fmla="*/ 637 w 637"/>
                <a:gd name="T7" fmla="*/ 190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7"/>
                  </a:lnTo>
                  <a:lnTo>
                    <a:pt x="637" y="1036"/>
                  </a:lnTo>
                  <a:lnTo>
                    <a:pt x="637" y="190"/>
                  </a:lnTo>
                  <a:lnTo>
                    <a:pt x="252" y="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195E7110-EECB-4AF4-8999-8EF7B6AE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994"/>
              <a:ext cx="1274" cy="1036"/>
            </a:xfrm>
            <a:custGeom>
              <a:avLst/>
              <a:gdLst>
                <a:gd name="T0" fmla="*/ 0 w 1274"/>
                <a:gd name="T1" fmla="*/ 846 h 1036"/>
                <a:gd name="T2" fmla="*/ 637 w 1274"/>
                <a:gd name="T3" fmla="*/ 1036 h 1036"/>
                <a:gd name="T4" fmla="*/ 1274 w 1274"/>
                <a:gd name="T5" fmla="*/ 846 h 1036"/>
                <a:gd name="T6" fmla="*/ 1274 w 1274"/>
                <a:gd name="T7" fmla="*/ 0 h 1036"/>
                <a:gd name="T8" fmla="*/ 637 w 1274"/>
                <a:gd name="T9" fmla="*/ 189 h 1036"/>
                <a:gd name="T10" fmla="*/ 0 w 1274"/>
                <a:gd name="T11" fmla="*/ 0 h 1036"/>
                <a:gd name="T12" fmla="*/ 0 w 1274"/>
                <a:gd name="T13" fmla="*/ 84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6"/>
                  </a:moveTo>
                  <a:lnTo>
                    <a:pt x="637" y="1036"/>
                  </a:lnTo>
                  <a:lnTo>
                    <a:pt x="1274" y="846"/>
                  </a:lnTo>
                  <a:lnTo>
                    <a:pt x="1274" y="0"/>
                  </a:lnTo>
                  <a:lnTo>
                    <a:pt x="637" y="189"/>
                  </a:lnTo>
                  <a:lnTo>
                    <a:pt x="0" y="0"/>
                  </a:lnTo>
                  <a:lnTo>
                    <a:pt x="0" y="8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D123DDF4-63AF-44CE-8150-6FFBACA9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1274" cy="1034"/>
            </a:xfrm>
            <a:custGeom>
              <a:avLst/>
              <a:gdLst>
                <a:gd name="T0" fmla="*/ 0 w 1274"/>
                <a:gd name="T1" fmla="*/ 847 h 1034"/>
                <a:gd name="T2" fmla="*/ 637 w 1274"/>
                <a:gd name="T3" fmla="*/ 1034 h 1034"/>
                <a:gd name="T4" fmla="*/ 1274 w 1274"/>
                <a:gd name="T5" fmla="*/ 847 h 1034"/>
                <a:gd name="T6" fmla="*/ 1274 w 1274"/>
                <a:gd name="T7" fmla="*/ 0 h 1034"/>
                <a:gd name="T8" fmla="*/ 637 w 1274"/>
                <a:gd name="T9" fmla="*/ 187 h 1034"/>
                <a:gd name="T10" fmla="*/ 0 w 1274"/>
                <a:gd name="T11" fmla="*/ 0 h 1034"/>
                <a:gd name="T12" fmla="*/ 0 w 1274"/>
                <a:gd name="T13" fmla="*/ 847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4">
                  <a:moveTo>
                    <a:pt x="0" y="847"/>
                  </a:moveTo>
                  <a:lnTo>
                    <a:pt x="637" y="1034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87"/>
                  </a:lnTo>
                  <a:lnTo>
                    <a:pt x="0" y="0"/>
                  </a:lnTo>
                  <a:lnTo>
                    <a:pt x="0" y="84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2A3639C2-7C32-4F83-BA45-8230DBC0D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1274" cy="1034"/>
            </a:xfrm>
            <a:custGeom>
              <a:avLst/>
              <a:gdLst>
                <a:gd name="T0" fmla="*/ 0 w 1274"/>
                <a:gd name="T1" fmla="*/ 847 h 1034"/>
                <a:gd name="T2" fmla="*/ 637 w 1274"/>
                <a:gd name="T3" fmla="*/ 1034 h 1034"/>
                <a:gd name="T4" fmla="*/ 1274 w 1274"/>
                <a:gd name="T5" fmla="*/ 847 h 1034"/>
                <a:gd name="T6" fmla="*/ 1274 w 1274"/>
                <a:gd name="T7" fmla="*/ 0 h 1034"/>
                <a:gd name="T8" fmla="*/ 637 w 1274"/>
                <a:gd name="T9" fmla="*/ 187 h 1034"/>
                <a:gd name="T10" fmla="*/ 0 w 1274"/>
                <a:gd name="T11" fmla="*/ 0 h 1034"/>
                <a:gd name="T12" fmla="*/ 0 w 1274"/>
                <a:gd name="T13" fmla="*/ 847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4">
                  <a:moveTo>
                    <a:pt x="0" y="847"/>
                  </a:moveTo>
                  <a:lnTo>
                    <a:pt x="637" y="1034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87"/>
                  </a:ln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7B8D47B1-7351-4F1D-9224-77DE09D2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637" cy="1034"/>
            </a:xfrm>
            <a:custGeom>
              <a:avLst/>
              <a:gdLst>
                <a:gd name="T0" fmla="*/ 0 w 637"/>
                <a:gd name="T1" fmla="*/ 0 h 1034"/>
                <a:gd name="T2" fmla="*/ 0 w 637"/>
                <a:gd name="T3" fmla="*/ 847 h 1034"/>
                <a:gd name="T4" fmla="*/ 637 w 637"/>
                <a:gd name="T5" fmla="*/ 1034 h 1034"/>
                <a:gd name="T6" fmla="*/ 637 w 637"/>
                <a:gd name="T7" fmla="*/ 187 h 1034"/>
                <a:gd name="T8" fmla="*/ 252 w 637"/>
                <a:gd name="T9" fmla="*/ 73 h 1034"/>
                <a:gd name="T10" fmla="*/ 0 w 637"/>
                <a:gd name="T1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4">
                  <a:moveTo>
                    <a:pt x="0" y="0"/>
                  </a:moveTo>
                  <a:lnTo>
                    <a:pt x="0" y="847"/>
                  </a:lnTo>
                  <a:lnTo>
                    <a:pt x="637" y="1034"/>
                  </a:lnTo>
                  <a:lnTo>
                    <a:pt x="637" y="187"/>
                  </a:lnTo>
                  <a:lnTo>
                    <a:pt x="25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8E4DE5-A745-4514-A76C-25C2EAC4D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637" cy="1034"/>
            </a:xfrm>
            <a:custGeom>
              <a:avLst/>
              <a:gdLst>
                <a:gd name="T0" fmla="*/ 0 w 637"/>
                <a:gd name="T1" fmla="*/ 0 h 1034"/>
                <a:gd name="T2" fmla="*/ 0 w 637"/>
                <a:gd name="T3" fmla="*/ 847 h 1034"/>
                <a:gd name="T4" fmla="*/ 637 w 637"/>
                <a:gd name="T5" fmla="*/ 1034 h 1034"/>
                <a:gd name="T6" fmla="*/ 637 w 637"/>
                <a:gd name="T7" fmla="*/ 187 h 1034"/>
                <a:gd name="T8" fmla="*/ 252 w 637"/>
                <a:gd name="T9" fmla="*/ 73 h 1034"/>
                <a:gd name="T10" fmla="*/ 0 w 637"/>
                <a:gd name="T1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4">
                  <a:moveTo>
                    <a:pt x="0" y="0"/>
                  </a:moveTo>
                  <a:lnTo>
                    <a:pt x="0" y="847"/>
                  </a:lnTo>
                  <a:lnTo>
                    <a:pt x="637" y="1034"/>
                  </a:lnTo>
                  <a:lnTo>
                    <a:pt x="637" y="187"/>
                  </a:lnTo>
                  <a:lnTo>
                    <a:pt x="252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EDBE9CE9-73E6-45A9-AA84-0446BD82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1274" cy="1036"/>
            </a:xfrm>
            <a:custGeom>
              <a:avLst/>
              <a:gdLst>
                <a:gd name="T0" fmla="*/ 0 w 1274"/>
                <a:gd name="T1" fmla="*/ 849 h 1036"/>
                <a:gd name="T2" fmla="*/ 637 w 1274"/>
                <a:gd name="T3" fmla="*/ 1036 h 1036"/>
                <a:gd name="T4" fmla="*/ 1274 w 1274"/>
                <a:gd name="T5" fmla="*/ 849 h 1036"/>
                <a:gd name="T6" fmla="*/ 1274 w 1274"/>
                <a:gd name="T7" fmla="*/ 0 h 1036"/>
                <a:gd name="T8" fmla="*/ 637 w 1274"/>
                <a:gd name="T9" fmla="*/ 189 h 1036"/>
                <a:gd name="T10" fmla="*/ 0 w 1274"/>
                <a:gd name="T11" fmla="*/ 0 h 1036"/>
                <a:gd name="T12" fmla="*/ 0 w 1274"/>
                <a:gd name="T13" fmla="*/ 849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9"/>
                  </a:moveTo>
                  <a:lnTo>
                    <a:pt x="637" y="1036"/>
                  </a:lnTo>
                  <a:lnTo>
                    <a:pt x="1274" y="849"/>
                  </a:lnTo>
                  <a:lnTo>
                    <a:pt x="1274" y="0"/>
                  </a:lnTo>
                  <a:lnTo>
                    <a:pt x="637" y="189"/>
                  </a:lnTo>
                  <a:lnTo>
                    <a:pt x="0" y="0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28708FEE-F0DA-4D58-8CAE-B29AC57C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1274" cy="1036"/>
            </a:xfrm>
            <a:custGeom>
              <a:avLst/>
              <a:gdLst>
                <a:gd name="T0" fmla="*/ 0 w 1274"/>
                <a:gd name="T1" fmla="*/ 849 h 1036"/>
                <a:gd name="T2" fmla="*/ 637 w 1274"/>
                <a:gd name="T3" fmla="*/ 1036 h 1036"/>
                <a:gd name="T4" fmla="*/ 1274 w 1274"/>
                <a:gd name="T5" fmla="*/ 849 h 1036"/>
                <a:gd name="T6" fmla="*/ 1274 w 1274"/>
                <a:gd name="T7" fmla="*/ 0 h 1036"/>
                <a:gd name="T8" fmla="*/ 637 w 1274"/>
                <a:gd name="T9" fmla="*/ 189 h 1036"/>
                <a:gd name="T10" fmla="*/ 0 w 1274"/>
                <a:gd name="T11" fmla="*/ 0 h 1036"/>
                <a:gd name="T12" fmla="*/ 0 w 1274"/>
                <a:gd name="T13" fmla="*/ 849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9"/>
                  </a:moveTo>
                  <a:lnTo>
                    <a:pt x="637" y="1036"/>
                  </a:lnTo>
                  <a:lnTo>
                    <a:pt x="1274" y="849"/>
                  </a:lnTo>
                  <a:lnTo>
                    <a:pt x="1274" y="0"/>
                  </a:lnTo>
                  <a:lnTo>
                    <a:pt x="637" y="189"/>
                  </a:lnTo>
                  <a:lnTo>
                    <a:pt x="0" y="0"/>
                  </a:lnTo>
                  <a:lnTo>
                    <a:pt x="0" y="8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353A6703-EC3B-4774-9D66-F3D677B6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9 h 1036"/>
                <a:gd name="T4" fmla="*/ 637 w 637"/>
                <a:gd name="T5" fmla="*/ 1036 h 1036"/>
                <a:gd name="T6" fmla="*/ 637 w 637"/>
                <a:gd name="T7" fmla="*/ 189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9"/>
                  </a:lnTo>
                  <a:lnTo>
                    <a:pt x="637" y="1036"/>
                  </a:lnTo>
                  <a:lnTo>
                    <a:pt x="637" y="189"/>
                  </a:lnTo>
                  <a:lnTo>
                    <a:pt x="25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0251E47E-51B1-4EA5-B114-FEED80EF8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9 h 1036"/>
                <a:gd name="T4" fmla="*/ 637 w 637"/>
                <a:gd name="T5" fmla="*/ 1036 h 1036"/>
                <a:gd name="T6" fmla="*/ 637 w 637"/>
                <a:gd name="T7" fmla="*/ 189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9"/>
                  </a:lnTo>
                  <a:lnTo>
                    <a:pt x="637" y="1036"/>
                  </a:lnTo>
                  <a:lnTo>
                    <a:pt x="637" y="189"/>
                  </a:lnTo>
                  <a:lnTo>
                    <a:pt x="252" y="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7D64D27F-1224-4D67-9E98-EFEC58011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1274" cy="1036"/>
            </a:xfrm>
            <a:custGeom>
              <a:avLst/>
              <a:gdLst>
                <a:gd name="T0" fmla="*/ 0 w 1274"/>
                <a:gd name="T1" fmla="*/ 847 h 1036"/>
                <a:gd name="T2" fmla="*/ 637 w 1274"/>
                <a:gd name="T3" fmla="*/ 1036 h 1036"/>
                <a:gd name="T4" fmla="*/ 1274 w 1274"/>
                <a:gd name="T5" fmla="*/ 847 h 1036"/>
                <a:gd name="T6" fmla="*/ 1274 w 1274"/>
                <a:gd name="T7" fmla="*/ 0 h 1036"/>
                <a:gd name="T8" fmla="*/ 637 w 1274"/>
                <a:gd name="T9" fmla="*/ 190 h 1036"/>
                <a:gd name="T10" fmla="*/ 0 w 1274"/>
                <a:gd name="T11" fmla="*/ 0 h 1036"/>
                <a:gd name="T12" fmla="*/ 0 w 1274"/>
                <a:gd name="T13" fmla="*/ 847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7"/>
                  </a:moveTo>
                  <a:lnTo>
                    <a:pt x="637" y="1036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90"/>
                  </a:lnTo>
                  <a:lnTo>
                    <a:pt x="0" y="0"/>
                  </a:lnTo>
                  <a:lnTo>
                    <a:pt x="0" y="8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F10BB9E-20ED-4CBE-9EFB-6B115CE13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1274" cy="1036"/>
            </a:xfrm>
            <a:custGeom>
              <a:avLst/>
              <a:gdLst>
                <a:gd name="T0" fmla="*/ 0 w 1274"/>
                <a:gd name="T1" fmla="*/ 847 h 1036"/>
                <a:gd name="T2" fmla="*/ 637 w 1274"/>
                <a:gd name="T3" fmla="*/ 1036 h 1036"/>
                <a:gd name="T4" fmla="*/ 1274 w 1274"/>
                <a:gd name="T5" fmla="*/ 847 h 1036"/>
                <a:gd name="T6" fmla="*/ 1274 w 1274"/>
                <a:gd name="T7" fmla="*/ 0 h 1036"/>
                <a:gd name="T8" fmla="*/ 637 w 1274"/>
                <a:gd name="T9" fmla="*/ 190 h 1036"/>
                <a:gd name="T10" fmla="*/ 0 w 1274"/>
                <a:gd name="T11" fmla="*/ 0 h 1036"/>
                <a:gd name="T12" fmla="*/ 0 w 1274"/>
                <a:gd name="T13" fmla="*/ 847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7"/>
                  </a:moveTo>
                  <a:lnTo>
                    <a:pt x="637" y="1036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90"/>
                  </a:ln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9B5A5DB4-7F44-46BA-AFBD-6943BFF5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7 h 1036"/>
                <a:gd name="T4" fmla="*/ 637 w 637"/>
                <a:gd name="T5" fmla="*/ 1036 h 1036"/>
                <a:gd name="T6" fmla="*/ 637 w 637"/>
                <a:gd name="T7" fmla="*/ 190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7"/>
                  </a:lnTo>
                  <a:lnTo>
                    <a:pt x="637" y="1036"/>
                  </a:lnTo>
                  <a:lnTo>
                    <a:pt x="637" y="190"/>
                  </a:lnTo>
                  <a:lnTo>
                    <a:pt x="25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74FBB1B0-8201-4809-9345-7C6AD9AC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7 h 1036"/>
                <a:gd name="T4" fmla="*/ 637 w 637"/>
                <a:gd name="T5" fmla="*/ 1036 h 1036"/>
                <a:gd name="T6" fmla="*/ 637 w 637"/>
                <a:gd name="T7" fmla="*/ 190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7"/>
                  </a:lnTo>
                  <a:lnTo>
                    <a:pt x="637" y="1036"/>
                  </a:lnTo>
                  <a:lnTo>
                    <a:pt x="637" y="190"/>
                  </a:lnTo>
                  <a:lnTo>
                    <a:pt x="252" y="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8" name="Rectangle 177">
            <a:extLst>
              <a:ext uri="{FF2B5EF4-FFF2-40B4-BE49-F238E27FC236}">
                <a16:creationId xmlns:a16="http://schemas.microsoft.com/office/drawing/2014/main" id="{FCD80BF3-3818-4F11-BF3E-F486345F36A8}"/>
              </a:ext>
            </a:extLst>
          </p:cNvPr>
          <p:cNvSpPr/>
          <p:nvPr/>
        </p:nvSpPr>
        <p:spPr>
          <a:xfrm>
            <a:off x="2097836" y="5384410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</a:p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79">
            <a:extLst>
              <a:ext uri="{FF2B5EF4-FFF2-40B4-BE49-F238E27FC236}">
                <a16:creationId xmlns:a16="http://schemas.microsoft.com/office/drawing/2014/main" id="{FC8B78CA-1E1C-40B5-BC96-731619CD24E5}"/>
              </a:ext>
            </a:extLst>
          </p:cNvPr>
          <p:cNvSpPr/>
          <p:nvPr/>
        </p:nvSpPr>
        <p:spPr>
          <a:xfrm>
            <a:off x="3509038" y="5438808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en</a:t>
            </a:r>
          </a:p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progreso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81">
            <a:extLst>
              <a:ext uri="{FF2B5EF4-FFF2-40B4-BE49-F238E27FC236}">
                <a16:creationId xmlns:a16="http://schemas.microsoft.com/office/drawing/2014/main" id="{D67AFE31-3912-4460-B705-6FC3F7A7650F}"/>
              </a:ext>
            </a:extLst>
          </p:cNvPr>
          <p:cNvSpPr/>
          <p:nvPr/>
        </p:nvSpPr>
        <p:spPr>
          <a:xfrm>
            <a:off x="5110367" y="5423190"/>
            <a:ext cx="1646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</a:p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programadas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3EB0DE1-2A29-4FA7-A495-9E6CC4EF23FD}"/>
              </a:ext>
            </a:extLst>
          </p:cNvPr>
          <p:cNvSpPr txBox="1">
            <a:spLocks/>
          </p:cNvSpPr>
          <p:nvPr/>
        </p:nvSpPr>
        <p:spPr>
          <a:xfrm>
            <a:off x="5330476" y="5989155"/>
            <a:ext cx="1142827" cy="856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id-ID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Group 162">
            <a:extLst>
              <a:ext uri="{FF2B5EF4-FFF2-40B4-BE49-F238E27FC236}">
                <a16:creationId xmlns:a16="http://schemas.microsoft.com/office/drawing/2014/main" id="{F24623D8-EA0F-415B-A172-C687E90D4165}"/>
              </a:ext>
            </a:extLst>
          </p:cNvPr>
          <p:cNvGrpSpPr/>
          <p:nvPr/>
        </p:nvGrpSpPr>
        <p:grpSpPr>
          <a:xfrm>
            <a:off x="2447262" y="1491901"/>
            <a:ext cx="510352" cy="540000"/>
            <a:chOff x="6929449" y="1873301"/>
            <a:chExt cx="611587" cy="611587"/>
          </a:xfrm>
          <a:solidFill>
            <a:schemeClr val="accent1"/>
          </a:solidFill>
        </p:grpSpPr>
        <p:sp>
          <p:nvSpPr>
            <p:cNvPr id="122" name="Oval 163">
              <a:extLst>
                <a:ext uri="{FF2B5EF4-FFF2-40B4-BE49-F238E27FC236}">
                  <a16:creationId xmlns:a16="http://schemas.microsoft.com/office/drawing/2014/main" id="{46BC9DD6-FDD8-4F5C-9E38-BB4E372E13C6}"/>
                </a:ext>
              </a:extLst>
            </p:cNvPr>
            <p:cNvSpPr/>
            <p:nvPr/>
          </p:nvSpPr>
          <p:spPr>
            <a:xfrm>
              <a:off x="6929449" y="1873301"/>
              <a:ext cx="611587" cy="61158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3" name="TextBox 164">
              <a:extLst>
                <a:ext uri="{FF2B5EF4-FFF2-40B4-BE49-F238E27FC236}">
                  <a16:creationId xmlns:a16="http://schemas.microsoft.com/office/drawing/2014/main" id="{5794DC20-B486-4E8D-8810-91FF2BE0579D}"/>
                </a:ext>
              </a:extLst>
            </p:cNvPr>
            <p:cNvSpPr txBox="1"/>
            <p:nvPr/>
          </p:nvSpPr>
          <p:spPr>
            <a:xfrm>
              <a:off x="7098736" y="2009260"/>
              <a:ext cx="28886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>
                  <a:solidFill>
                    <a:schemeClr val="bg1"/>
                  </a:solidFill>
                </a:rPr>
                <a:t>1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62">
            <a:extLst>
              <a:ext uri="{FF2B5EF4-FFF2-40B4-BE49-F238E27FC236}">
                <a16:creationId xmlns:a16="http://schemas.microsoft.com/office/drawing/2014/main" id="{2EF4DD08-F66D-4AAE-B18A-F08015FAF11E}"/>
              </a:ext>
            </a:extLst>
          </p:cNvPr>
          <p:cNvGrpSpPr/>
          <p:nvPr/>
        </p:nvGrpSpPr>
        <p:grpSpPr>
          <a:xfrm>
            <a:off x="3935300" y="1464605"/>
            <a:ext cx="510352" cy="540000"/>
            <a:chOff x="6929449" y="1873301"/>
            <a:chExt cx="611587" cy="611587"/>
          </a:xfrm>
          <a:solidFill>
            <a:schemeClr val="accent1"/>
          </a:solidFill>
        </p:grpSpPr>
        <p:sp>
          <p:nvSpPr>
            <p:cNvPr id="125" name="Oval 163">
              <a:extLst>
                <a:ext uri="{FF2B5EF4-FFF2-40B4-BE49-F238E27FC236}">
                  <a16:creationId xmlns:a16="http://schemas.microsoft.com/office/drawing/2014/main" id="{9BF3BE11-6B93-4C3A-B4AE-4A8394EB5D0C}"/>
                </a:ext>
              </a:extLst>
            </p:cNvPr>
            <p:cNvSpPr/>
            <p:nvPr/>
          </p:nvSpPr>
          <p:spPr>
            <a:xfrm>
              <a:off x="6929449" y="1873301"/>
              <a:ext cx="611587" cy="61158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6" name="TextBox 164">
              <a:extLst>
                <a:ext uri="{FF2B5EF4-FFF2-40B4-BE49-F238E27FC236}">
                  <a16:creationId xmlns:a16="http://schemas.microsoft.com/office/drawing/2014/main" id="{5972752B-1488-4941-B748-F584E9D83E6B}"/>
                </a:ext>
              </a:extLst>
            </p:cNvPr>
            <p:cNvSpPr txBox="1"/>
            <p:nvPr/>
          </p:nvSpPr>
          <p:spPr>
            <a:xfrm>
              <a:off x="7070085" y="2009260"/>
              <a:ext cx="346162" cy="38343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bg1"/>
                  </a:solidFill>
                </a:rPr>
                <a:t>2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62">
            <a:extLst>
              <a:ext uri="{FF2B5EF4-FFF2-40B4-BE49-F238E27FC236}">
                <a16:creationId xmlns:a16="http://schemas.microsoft.com/office/drawing/2014/main" id="{6ED6CF38-BCBF-40A3-9524-E00080A343D1}"/>
              </a:ext>
            </a:extLst>
          </p:cNvPr>
          <p:cNvGrpSpPr/>
          <p:nvPr/>
        </p:nvGrpSpPr>
        <p:grpSpPr>
          <a:xfrm>
            <a:off x="5596302" y="1423714"/>
            <a:ext cx="510352" cy="540000"/>
            <a:chOff x="6929449" y="1873301"/>
            <a:chExt cx="611587" cy="611587"/>
          </a:xfrm>
          <a:solidFill>
            <a:schemeClr val="accent1"/>
          </a:solidFill>
        </p:grpSpPr>
        <p:sp>
          <p:nvSpPr>
            <p:cNvPr id="128" name="Oval 163">
              <a:extLst>
                <a:ext uri="{FF2B5EF4-FFF2-40B4-BE49-F238E27FC236}">
                  <a16:creationId xmlns:a16="http://schemas.microsoft.com/office/drawing/2014/main" id="{F510D221-DC9F-42A5-A5C1-9BE7820C2C3F}"/>
                </a:ext>
              </a:extLst>
            </p:cNvPr>
            <p:cNvSpPr/>
            <p:nvPr/>
          </p:nvSpPr>
          <p:spPr>
            <a:xfrm>
              <a:off x="6929449" y="1873301"/>
              <a:ext cx="611587" cy="61158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9" name="TextBox 164">
              <a:extLst>
                <a:ext uri="{FF2B5EF4-FFF2-40B4-BE49-F238E27FC236}">
                  <a16:creationId xmlns:a16="http://schemas.microsoft.com/office/drawing/2014/main" id="{AB7ECE88-FB4E-49C2-AF93-9E7CE9152729}"/>
                </a:ext>
              </a:extLst>
            </p:cNvPr>
            <p:cNvSpPr txBox="1"/>
            <p:nvPr/>
          </p:nvSpPr>
          <p:spPr>
            <a:xfrm>
              <a:off x="7070085" y="2009260"/>
              <a:ext cx="346162" cy="38343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bg1"/>
                  </a:solidFill>
                </a:rPr>
                <a:t>3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8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8" grpId="0"/>
      <p:bldP spid="109" grpId="0"/>
      <p:bldP spid="111" grpId="0"/>
      <p:bldP spid="1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01E765A-FF2B-424E-ACC0-AD342355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255B781-269E-4535-AAD2-EE6FEC0F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CB926A93-5BF0-4F15-89E9-4A19DAE3C5FF}"/>
              </a:ext>
            </a:extLst>
          </p:cNvPr>
          <p:cNvSpPr txBox="1"/>
          <p:nvPr/>
        </p:nvSpPr>
        <p:spPr>
          <a:xfrm>
            <a:off x="2255226" y="360993"/>
            <a:ext cx="630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para instalación de  Tags y emisión de  carnets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CA050-0359-402A-94F3-624964341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3" t="7253" r="9246" b="7244"/>
          <a:stretch/>
        </p:blipFill>
        <p:spPr>
          <a:xfrm>
            <a:off x="821546" y="2194583"/>
            <a:ext cx="23042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654D1D1F-8A5B-4A50-BD2B-6ABF6A56F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07718"/>
              </p:ext>
            </p:extLst>
          </p:nvPr>
        </p:nvGraphicFramePr>
        <p:xfrm>
          <a:off x="3635896" y="2815038"/>
          <a:ext cx="451642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12">
                  <a:extLst>
                    <a:ext uri="{9D8B030D-6E8A-4147-A177-3AD203B41FA5}">
                      <a16:colId xmlns:a16="http://schemas.microsoft.com/office/drawing/2014/main" val="3248734328"/>
                    </a:ext>
                  </a:extLst>
                </a:gridCol>
                <a:gridCol w="2258212">
                  <a:extLst>
                    <a:ext uri="{9D8B030D-6E8A-4147-A177-3AD203B41FA5}">
                      <a16:colId xmlns:a16="http://schemas.microsoft.com/office/drawing/2014/main" val="3124480294"/>
                    </a:ext>
                  </a:extLst>
                </a:gridCol>
              </a:tblGrid>
              <a:tr h="12063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Instalación Tags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Credenciales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9607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55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16550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AECE5F38-6B3D-4770-BE7E-ECB12BDD1EBB}"/>
              </a:ext>
            </a:extLst>
          </p:cNvPr>
          <p:cNvGrpSpPr/>
          <p:nvPr/>
        </p:nvGrpSpPr>
        <p:grpSpPr>
          <a:xfrm>
            <a:off x="1696177" y="391817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FF036A1D-9977-4807-B9D4-90FE48E1415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0FD2DA36-8B4D-480D-A853-4D34AB5D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C50A8C-4317-4A34-846D-D953985C4345}"/>
              </a:ext>
            </a:extLst>
          </p:cNvPr>
          <p:cNvSpPr txBox="1">
            <a:spLocks/>
          </p:cNvSpPr>
          <p:nvPr/>
        </p:nvSpPr>
        <p:spPr>
          <a:xfrm>
            <a:off x="274425" y="5464739"/>
            <a:ext cx="3631913" cy="405403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b="1" i="1" spc="3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María  José Chavarría</a:t>
            </a:r>
            <a:endParaRPr lang="es-EC" sz="2000" b="1" i="1" spc="3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E25F2EAA-DD9F-442E-A8E7-B59F91BE696B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BB25AB2-592D-406A-86C5-B6F7F6A11675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20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82" y="44293"/>
            <a:ext cx="1140051" cy="1548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234DE-FB18-4ADB-8C23-DE52D33EFC32}"/>
              </a:ext>
            </a:extLst>
          </p:cNvPr>
          <p:cNvSpPr txBox="1"/>
          <p:nvPr/>
        </p:nvSpPr>
        <p:spPr>
          <a:xfrm>
            <a:off x="1691680" y="2967335"/>
            <a:ext cx="5556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897907" y="3159000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03211996-834F-42DB-A79D-9EEF6B1B337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009ACED-6451-4BD7-A22F-75B347FAFB18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21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3" name="AutoShape 2" descr="https://mail.google.com/mail/u/0?ui=2&amp;ik=b7568f6585&amp;attid=0.1&amp;permmsgid=msg-f:1725136748608754826&amp;th=17f0eabb91cc148a&amp;view=fimg&amp;fur=ip&amp;sz=s0-l75-ft&amp;attbid=ANGjdJ8kQnFkczhboxM1rlo7TtVJSOyl99-HCQlftvH3DKH0h7cXU2UgdO0YR_QHDtmnQGOfUhmSi9RjwNqCwouYFyNnPjfhFtZe0zf5A3mhwLgVlh0NFHpLru6cJsg&amp;disp=emb&amp;realattid=8289c122d1297bc9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https://mail.google.com/mail/u/0?ui=2&amp;ik=b7568f6585&amp;attid=0.1&amp;permmsgid=msg-f:1725136748608754826&amp;th=17f0eabb91cc148a&amp;view=fimg&amp;fur=ip&amp;sz=s0-l75-ft&amp;attbid=ANGjdJ8kQnFkczhboxM1rlo7TtVJSOyl99-HCQlftvH3DKH0h7cXU2UgdO0YR_QHDtmnQGOfUhmSi9RjwNqCwouYFyNnPjfhFtZe0zf5A3mhwLgVlh0NFHpLru6cJsg&amp;disp=emb&amp;realattid=8289c122d1297bc9_0.1.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https://mail.google.com/mail/u/0?ui=2&amp;ik=b7568f6585&amp;attid=0.1&amp;permmsgid=msg-f:1725137033067717980&amp;th=17f0eafdccdf655c&amp;view=fimg&amp;fur=ip&amp;sz=s0-l75-ft&amp;attbid=ANGjdJ--ovYkKAMlbU8z7ye3tt5BrZ6_HThb-eMmMpLHolMsNsqZueDJ2CAx9agGakilcLqAF9W6icvogCR6R5J5ppl_NXWkyXxMQnP7c02wkAi2RXh9lu_TlBu_76w&amp;disp=emb&amp;realattid=70efc9918a51f765_0.1.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https://mail.google.com/mail/u/0?ui=2&amp;ik=b7568f6585&amp;attid=0.1&amp;permmsgid=msg-f:1725137033067717980&amp;th=17f0eafdccdf655c&amp;view=fimg&amp;fur=ip&amp;sz=s0-l75-ft&amp;attbid=ANGjdJ--ovYkKAMlbU8z7ye3tt5BrZ6_HThb-eMmMpLHolMsNsqZueDJ2CAx9agGakilcLqAF9W6icvogCR6R5J5ppl_NXWkyXxMQnP7c02wkAi2RXh9lu_TlBu_76w&amp;disp=emb&amp;realattid=70efc9918a51f765_0.1.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1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82" y="44293"/>
            <a:ext cx="1140051" cy="1548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234DE-FB18-4ADB-8C23-DE52D33EFC32}"/>
              </a:ext>
            </a:extLst>
          </p:cNvPr>
          <p:cNvSpPr txBox="1"/>
          <p:nvPr/>
        </p:nvSpPr>
        <p:spPr>
          <a:xfrm>
            <a:off x="2516383" y="760093"/>
            <a:ext cx="5556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853727" y="669773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03211996-834F-42DB-A79D-9EEF6B1B337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009ACED-6451-4BD7-A22F-75B347FAFB18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22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5E0EEE-6333-4F88-94ED-E72D23F69861}"/>
              </a:ext>
            </a:extLst>
          </p:cNvPr>
          <p:cNvSpPr txBox="1"/>
          <p:nvPr/>
        </p:nvSpPr>
        <p:spPr>
          <a:xfrm flipH="1">
            <a:off x="612775" y="1915385"/>
            <a:ext cx="8033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2400" b="1" dirty="0"/>
              <a:t>Se ha cotizado el mantenimiento ( fijación de módulos e instalación de faltantes y pintura) de rompe velocidades.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s-EC" sz="2400" dirty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mail.google.com/mail/u/0?ui=2&amp;ik=b7568f6585&amp;attid=0.1&amp;permmsgid=msg-f:1725136748608754826&amp;th=17f0eabb91cc148a&amp;view=fimg&amp;fur=ip&amp;sz=s0-l75-ft&amp;attbid=ANGjdJ8kQnFkczhboxM1rlo7TtVJSOyl99-HCQlftvH3DKH0h7cXU2UgdO0YR_QHDtmnQGOfUhmSi9RjwNqCwouYFyNnPjfhFtZe0zf5A3mhwLgVlh0NFHpLru6cJsg&amp;disp=emb&amp;realattid=8289c122d1297bc9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https://mail.google.com/mail/u/0?ui=2&amp;ik=b7568f6585&amp;attid=0.1&amp;permmsgid=msg-f:1725136748608754826&amp;th=17f0eabb91cc148a&amp;view=fimg&amp;fur=ip&amp;sz=s0-l75-ft&amp;attbid=ANGjdJ8kQnFkczhboxM1rlo7TtVJSOyl99-HCQlftvH3DKH0h7cXU2UgdO0YR_QHDtmnQGOfUhmSi9RjwNqCwouYFyNnPjfhFtZe0zf5A3mhwLgVlh0NFHpLru6cJsg&amp;disp=emb&amp;realattid=8289c122d1297bc9_0.1.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https://mail.google.com/mail/u/0?ui=2&amp;ik=b7568f6585&amp;attid=0.1&amp;permmsgid=msg-f:1725137033067717980&amp;th=17f0eafdccdf655c&amp;view=fimg&amp;fur=ip&amp;sz=s0-l75-ft&amp;attbid=ANGjdJ--ovYkKAMlbU8z7ye3tt5BrZ6_HThb-eMmMpLHolMsNsqZueDJ2CAx9agGakilcLqAF9W6icvogCR6R5J5ppl_NXWkyXxMQnP7c02wkAi2RXh9lu_TlBu_76w&amp;disp=emb&amp;realattid=70efc9918a51f765_0.1.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https://mail.google.com/mail/u/0?ui=2&amp;ik=b7568f6585&amp;attid=0.1&amp;permmsgid=msg-f:1725137033067717980&amp;th=17f0eafdccdf655c&amp;view=fimg&amp;fur=ip&amp;sz=s0-l75-ft&amp;attbid=ANGjdJ--ovYkKAMlbU8z7ye3tt5BrZ6_HThb-eMmMpLHolMsNsqZueDJ2CAx9agGakilcLqAF9W6icvogCR6R5J5ppl_NXWkyXxMQnP7c02wkAi2RXh9lu_TlBu_76w&amp;disp=emb&amp;realattid=70efc9918a51f765_0.1.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3CF27-28E5-4B8B-A455-7DC30F5CB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21" y="2996952"/>
            <a:ext cx="386104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3B0170-3821-47B5-9A10-FAD41A35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6187" r="57936" b="11432"/>
          <a:stretch/>
        </p:blipFill>
        <p:spPr>
          <a:xfrm>
            <a:off x="1147373" y="2054118"/>
            <a:ext cx="6669619" cy="4399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234DE-FB18-4ADB-8C23-DE52D33EFC32}"/>
              </a:ext>
            </a:extLst>
          </p:cNvPr>
          <p:cNvSpPr txBox="1"/>
          <p:nvPr/>
        </p:nvSpPr>
        <p:spPr>
          <a:xfrm>
            <a:off x="1493126" y="756904"/>
            <a:ext cx="748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F88F1BF-076C-45C4-83AB-83B86F87C9C4}"/>
              </a:ext>
            </a:extLst>
          </p:cNvPr>
          <p:cNvGrpSpPr/>
          <p:nvPr/>
        </p:nvGrpSpPr>
        <p:grpSpPr>
          <a:xfrm>
            <a:off x="2123728" y="666584"/>
            <a:ext cx="540000" cy="540000"/>
            <a:chOff x="1593004" y="733018"/>
            <a:chExt cx="540000" cy="540000"/>
          </a:xfrm>
        </p:grpSpPr>
        <p:sp>
          <p:nvSpPr>
            <p:cNvPr id="13" name="Oval 326">
              <a:extLst>
                <a:ext uri="{FF2B5EF4-FFF2-40B4-BE49-F238E27FC236}">
                  <a16:creationId xmlns:a16="http://schemas.microsoft.com/office/drawing/2014/main" id="{B8FC3E19-8D12-4441-B22D-C7557C44F86E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6EA7922A-DAC3-4168-8C33-18570EE2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5" name="Oval 6">
            <a:extLst>
              <a:ext uri="{FF2B5EF4-FFF2-40B4-BE49-F238E27FC236}">
                <a16:creationId xmlns:a16="http://schemas.microsoft.com/office/drawing/2014/main" id="{FA354BCA-7407-4787-9ABD-51BFC001323D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3CCB9ED-82D7-46DF-B16F-EEB453A7D4B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23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AE2C4-5D4E-4EA1-A259-9F2E8FDF5FF3}"/>
              </a:ext>
            </a:extLst>
          </p:cNvPr>
          <p:cNvSpPr txBox="1"/>
          <p:nvPr/>
        </p:nvSpPr>
        <p:spPr>
          <a:xfrm>
            <a:off x="1147373" y="1574319"/>
            <a:ext cx="695301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III  Fase  de levantamiento de proceso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ntegrity Solutions | Software Empre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6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234DE-FB18-4ADB-8C23-DE52D33EFC32}"/>
              </a:ext>
            </a:extLst>
          </p:cNvPr>
          <p:cNvSpPr txBox="1"/>
          <p:nvPr/>
        </p:nvSpPr>
        <p:spPr>
          <a:xfrm>
            <a:off x="1331640" y="621809"/>
            <a:ext cx="748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F88F1BF-076C-45C4-83AB-83B86F87C9C4}"/>
              </a:ext>
            </a:extLst>
          </p:cNvPr>
          <p:cNvGrpSpPr/>
          <p:nvPr/>
        </p:nvGrpSpPr>
        <p:grpSpPr>
          <a:xfrm>
            <a:off x="2123728" y="666584"/>
            <a:ext cx="540000" cy="540000"/>
            <a:chOff x="1593004" y="733018"/>
            <a:chExt cx="540000" cy="540000"/>
          </a:xfrm>
        </p:grpSpPr>
        <p:sp>
          <p:nvSpPr>
            <p:cNvPr id="13" name="Oval 326">
              <a:extLst>
                <a:ext uri="{FF2B5EF4-FFF2-40B4-BE49-F238E27FC236}">
                  <a16:creationId xmlns:a16="http://schemas.microsoft.com/office/drawing/2014/main" id="{B8FC3E19-8D12-4441-B22D-C7557C44F86E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6EA7922A-DAC3-4168-8C33-18570EE2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5" name="Oval 6">
            <a:extLst>
              <a:ext uri="{FF2B5EF4-FFF2-40B4-BE49-F238E27FC236}">
                <a16:creationId xmlns:a16="http://schemas.microsoft.com/office/drawing/2014/main" id="{FA354BCA-7407-4787-9ABD-51BFC001323D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3CCB9ED-82D7-46DF-B16F-EEB453A7D4B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24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3" name="AutoShape 2" descr="Integrity Solutions | Software Empre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6D61E-8001-4979-A535-FAC421516D42}"/>
              </a:ext>
            </a:extLst>
          </p:cNvPr>
          <p:cNvSpPr txBox="1"/>
          <p:nvPr/>
        </p:nvSpPr>
        <p:spPr>
          <a:xfrm flipH="1">
            <a:off x="893553" y="2875770"/>
            <a:ext cx="726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Como medida de seguridad se cotizó  una puerta  móvil   en la bajada de lanchas del Parque Confraternidad . Se ubicarán letreros de advertencia sobre presencia de lagartos.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28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CAE2E0-D8E3-4D2B-BA3A-C7B9006E27A7}"/>
              </a:ext>
            </a:extLst>
          </p:cNvPr>
          <p:cNvGrpSpPr/>
          <p:nvPr/>
        </p:nvGrpSpPr>
        <p:grpSpPr>
          <a:xfrm>
            <a:off x="971600" y="978970"/>
            <a:ext cx="7416824" cy="5256601"/>
            <a:chOff x="971600" y="978970"/>
            <a:chExt cx="7416824" cy="5256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A2E909-637B-4986-8A33-9C3A976DF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16808" b="20162"/>
            <a:stretch/>
          </p:blipFill>
          <p:spPr>
            <a:xfrm>
              <a:off x="971600" y="978970"/>
              <a:ext cx="7416824" cy="525660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0DCC69-B50C-4C7A-BC21-D1EE28B37EBD}"/>
                    </a:ext>
                  </a:extLst>
                </p14:cNvPr>
                <p14:cNvContentPartPr/>
                <p14:nvPr/>
              </p14:nvContentPartPr>
              <p14:xfrm>
                <a:off x="2346109" y="5171362"/>
                <a:ext cx="2185560" cy="98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0DCC69-B50C-4C7A-BC21-D1EE28B37E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92109" y="5063362"/>
                  <a:ext cx="2293200" cy="120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A7F28E-7B0A-4BAF-89F3-DC68C28937EA}"/>
                  </a:ext>
                </a:extLst>
              </p14:cNvPr>
              <p14:cNvContentPartPr/>
              <p14:nvPr/>
            </p14:nvContentPartPr>
            <p14:xfrm>
              <a:off x="4516909" y="6764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A7F28E-7B0A-4BAF-89F3-DC68C28937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2909" y="-39998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951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5AD43F6-A3E3-430C-BB4D-2ED4E4BA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" y="1774350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853727" y="578690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03211996-834F-42DB-A79D-9EEF6B1B337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009ACED-6451-4BD7-A22F-75B347FAFB18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26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88A04-7018-4FAD-AB1D-47926B79B79C}"/>
              </a:ext>
            </a:extLst>
          </p:cNvPr>
          <p:cNvSpPr txBox="1"/>
          <p:nvPr/>
        </p:nvSpPr>
        <p:spPr>
          <a:xfrm>
            <a:off x="1852780" y="661395"/>
            <a:ext cx="705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EDE2F-FB78-4668-8324-98EB5F360C88}"/>
              </a:ext>
            </a:extLst>
          </p:cNvPr>
          <p:cNvSpPr txBox="1"/>
          <p:nvPr/>
        </p:nvSpPr>
        <p:spPr>
          <a:xfrm>
            <a:off x="1048643" y="2451394"/>
            <a:ext cx="731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Para el  Parque la Alegría se adquirió césped, pues gracias a las fotos de un residente conocimos  de la necesidad de resembrar ese espacio.</a:t>
            </a:r>
          </a:p>
          <a:p>
            <a:endParaRPr lang="es-EC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8EDBD-AE15-4508-B8D8-4DC8D7D7DE4B}"/>
              </a:ext>
            </a:extLst>
          </p:cNvPr>
          <p:cNvSpPr txBox="1"/>
          <p:nvPr/>
        </p:nvSpPr>
        <p:spPr>
          <a:xfrm>
            <a:off x="1048643" y="4629430"/>
            <a:ext cx="731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Se ha cotizado el mantenimiento de las máquinas  de ejercicios de este parque  y para el próximo informe tendremos los resultados.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66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5AD43F6-A3E3-430C-BB4D-2ED4E4BA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" y="1774350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853727" y="578690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03211996-834F-42DB-A79D-9EEF6B1B337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009ACED-6451-4BD7-A22F-75B347FAFB18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27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88A04-7018-4FAD-AB1D-47926B79B79C}"/>
              </a:ext>
            </a:extLst>
          </p:cNvPr>
          <p:cNvSpPr txBox="1"/>
          <p:nvPr/>
        </p:nvSpPr>
        <p:spPr>
          <a:xfrm>
            <a:off x="1756994" y="578690"/>
            <a:ext cx="705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48C531-86BC-46D0-BB17-A93B9FE48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36" y="1774350"/>
            <a:ext cx="4910456" cy="49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A61BDF-69A3-4D3F-8593-D7D757E9EA7E}"/>
              </a:ext>
            </a:extLst>
          </p:cNvPr>
          <p:cNvSpPr txBox="1"/>
          <p:nvPr/>
        </p:nvSpPr>
        <p:spPr>
          <a:xfrm>
            <a:off x="354358" y="2510816"/>
            <a:ext cx="864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  para la construcción de  baterías sanitarias en parques municipales del la urbanización. 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C9255A-5ADE-49AF-9053-F962218432D9}"/>
              </a:ext>
            </a:extLst>
          </p:cNvPr>
          <p:cNvSpPr txBox="1"/>
          <p:nvPr/>
        </p:nvSpPr>
        <p:spPr>
          <a:xfrm>
            <a:off x="354358" y="4149080"/>
            <a:ext cx="846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Gestiones para la búsqueda de cooperación interinstitucional en el manejo  sustentable de los desechos  sólidos, de la urbanización. 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3C4755-3561-4328-BD10-C3E547C2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06775"/>
            <a:ext cx="1140051" cy="154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DB5C4-D039-48A9-9B47-640613DB9257}"/>
              </a:ext>
            </a:extLst>
          </p:cNvPr>
          <p:cNvSpPr txBox="1"/>
          <p:nvPr/>
        </p:nvSpPr>
        <p:spPr>
          <a:xfrm>
            <a:off x="2250729" y="628340"/>
            <a:ext cx="6007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por desarrollar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D04C994-48D6-414A-BF78-C031A64B855A}"/>
              </a:ext>
            </a:extLst>
          </p:cNvPr>
          <p:cNvGrpSpPr/>
          <p:nvPr/>
        </p:nvGrpSpPr>
        <p:grpSpPr>
          <a:xfrm>
            <a:off x="1691680" y="650728"/>
            <a:ext cx="540000" cy="540000"/>
            <a:chOff x="1593004" y="733018"/>
            <a:chExt cx="540000" cy="540000"/>
          </a:xfrm>
        </p:grpSpPr>
        <p:sp>
          <p:nvSpPr>
            <p:cNvPr id="9" name="Oval 326">
              <a:extLst>
                <a:ext uri="{FF2B5EF4-FFF2-40B4-BE49-F238E27FC236}">
                  <a16:creationId xmlns:a16="http://schemas.microsoft.com/office/drawing/2014/main" id="{076B57DF-2503-4D06-B5D0-4AA9964371AC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C358CC9-5587-4C2E-B30F-C55FA2A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1" name="Oval 6">
            <a:extLst>
              <a:ext uri="{FF2B5EF4-FFF2-40B4-BE49-F238E27FC236}">
                <a16:creationId xmlns:a16="http://schemas.microsoft.com/office/drawing/2014/main" id="{26EA307D-7BE2-4D9D-81E0-8E281F6143E1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9D111BB-501B-4A4A-BD1F-83BDCB4643C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28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A5B7B8-671F-4FD4-81FF-7FF6BE27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0665"/>
            <a:ext cx="1140051" cy="1548518"/>
          </a:xfrm>
          <a:prstGeom prst="rect">
            <a:avLst/>
          </a:prstGeom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0BB057D8-E213-4B13-A49D-7D902486A03E}"/>
              </a:ext>
            </a:extLst>
          </p:cNvPr>
          <p:cNvSpPr/>
          <p:nvPr/>
        </p:nvSpPr>
        <p:spPr>
          <a:xfrm>
            <a:off x="1170067" y="192958"/>
            <a:ext cx="736503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Información sobre  el desarrollo del 3er. Foro Comunitario con los residentes de Puerto Azul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1C1EE-0FFB-4321-9FDE-F5F8D6E1EBB3}"/>
              </a:ext>
            </a:extLst>
          </p:cNvPr>
          <p:cNvSpPr txBox="1"/>
          <p:nvPr/>
        </p:nvSpPr>
        <p:spPr>
          <a:xfrm>
            <a:off x="692632" y="1608870"/>
            <a:ext cx="330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Asistieron:  8  residentes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4F4B1-A6DB-45E8-A5B1-A5B8EAF354C6}"/>
              </a:ext>
            </a:extLst>
          </p:cNvPr>
          <p:cNvSpPr txBox="1"/>
          <p:nvPr/>
        </p:nvSpPr>
        <p:spPr>
          <a:xfrm flipH="1">
            <a:off x="3986872" y="162010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Horario de convocatoria :  10:00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8122E-82C4-4C96-9214-A89B80557DE2}"/>
              </a:ext>
            </a:extLst>
          </p:cNvPr>
          <p:cNvSpPr txBox="1"/>
          <p:nvPr/>
        </p:nvSpPr>
        <p:spPr>
          <a:xfrm flipH="1">
            <a:off x="692632" y="2219380"/>
            <a:ext cx="513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Resumen  de  intervenciones: 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F1E49-EFBB-4BA1-90B4-2313DEC22064}"/>
              </a:ext>
            </a:extLst>
          </p:cNvPr>
          <p:cNvSpPr txBox="1"/>
          <p:nvPr/>
        </p:nvSpPr>
        <p:spPr>
          <a:xfrm flipH="1">
            <a:off x="660718" y="2679490"/>
            <a:ext cx="82100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sz="2000" dirty="0"/>
              <a:t>Más guardias en cada ronda.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 Instalar más máquinas en los parques. Solicitar al Municipio.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 Seguridad y mantenimiento de baños a instalar.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Evitar perros en parques.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Campaña de cuidado de mascotas (perros)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Motos de Puerto Azul circulan con exceso de velocidad.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Recordar a los </a:t>
            </a:r>
            <a:r>
              <a:rPr lang="es-EC" sz="2000" dirty="0" err="1"/>
              <a:t>delivery</a:t>
            </a:r>
            <a:r>
              <a:rPr lang="es-EC" sz="2000" dirty="0"/>
              <a:t> el límite de velocidad.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Recordar límites de velocidad en las vías.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Flexibilidad para mudanzas en fin de semana y construcción.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Estudio de árboles que dañan acera para la remediación de este problema.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 err="1"/>
              <a:t>Mz</a:t>
            </a:r>
            <a:r>
              <a:rPr lang="es-EC" sz="2000" dirty="0"/>
              <a:t>. B3 problemas con luminarias, perros que ladran constantemente.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82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">
            <a:extLst>
              <a:ext uri="{FF2B5EF4-FFF2-40B4-BE49-F238E27FC236}">
                <a16:creationId xmlns:a16="http://schemas.microsoft.com/office/drawing/2014/main" id="{E17A4BBA-7640-4408-9428-0DD648E113CF}"/>
              </a:ext>
            </a:extLst>
          </p:cNvPr>
          <p:cNvGrpSpPr/>
          <p:nvPr/>
        </p:nvGrpSpPr>
        <p:grpSpPr>
          <a:xfrm>
            <a:off x="1997744" y="883063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2D85E361-99CA-41A1-AAF9-5E26F8C26AD5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3BAD0BA-9213-4242-85F6-A4E5FA1DF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D6FC95-38D9-4D47-9E09-5B8120D8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8" y="229442"/>
            <a:ext cx="1140051" cy="1548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2C7C09-A1ED-4158-96B2-E7C39D771D7C}"/>
              </a:ext>
            </a:extLst>
          </p:cNvPr>
          <p:cNvSpPr txBox="1"/>
          <p:nvPr/>
        </p:nvSpPr>
        <p:spPr>
          <a:xfrm>
            <a:off x="899592" y="2132856"/>
            <a:ext cx="79208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ARTÍCULO 61.- DEL FORO COMUNITARIO MENSUAL.- El tercer sábado de cada mes, habrá un foro con la presencia del Administrador del Comité Puerto Azul, quien informará a la comunidad acerca de las acciones que se hayan realizado, las que se estén realizando y los proyectos que se pretendiera ejecutar. En este evento, la comunidad podrá presentar al Administrador los cuestionamientos, sugerencias y demás inquietudes que estime conveniente, a fin de que puedan ser absueltas o resueltas en el mismo acto. Aquello que no pudiera ser resuelto por el Administrador, por falta de competencia para hacerlo, será trasladado por éste para el respectivo conocimiento y resolución del Presidente y, si fuera del caso, del Directorio o de la Asamblea General. En el siguiente Foro, el Administrador informará de las acciones que se hubieren tomado sobre el particular.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0C529-C8A9-41F1-B2C6-D0D4009F4E06}"/>
              </a:ext>
            </a:extLst>
          </p:cNvPr>
          <p:cNvSpPr txBox="1"/>
          <p:nvPr/>
        </p:nvSpPr>
        <p:spPr>
          <a:xfrm>
            <a:off x="1881397" y="961398"/>
            <a:ext cx="6727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Marco legal del Foro</a:t>
            </a:r>
          </a:p>
        </p:txBody>
      </p:sp>
    </p:spTree>
    <p:extLst>
      <p:ext uri="{BB962C8B-B14F-4D97-AF65-F5344CB8AC3E}">
        <p14:creationId xmlns:p14="http://schemas.microsoft.com/office/powerpoint/2010/main" val="16589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A5B7B8-671F-4FD4-81FF-7FF6BE27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0665"/>
            <a:ext cx="1140051" cy="1548518"/>
          </a:xfrm>
          <a:prstGeom prst="rect">
            <a:avLst/>
          </a:prstGeom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0BB057D8-E213-4B13-A49D-7D902486A03E}"/>
              </a:ext>
            </a:extLst>
          </p:cNvPr>
          <p:cNvSpPr/>
          <p:nvPr/>
        </p:nvSpPr>
        <p:spPr>
          <a:xfrm>
            <a:off x="1547664" y="509384"/>
            <a:ext cx="736503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Información sobre  el desarrollo del 3er. Foro Comunitario con los residentes de Puerto Azul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1C1EE-0FFB-4321-9FDE-F5F8D6E1EBB3}"/>
              </a:ext>
            </a:extLst>
          </p:cNvPr>
          <p:cNvSpPr txBox="1"/>
          <p:nvPr/>
        </p:nvSpPr>
        <p:spPr>
          <a:xfrm>
            <a:off x="692268" y="1894379"/>
            <a:ext cx="330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Asistieron:  8  residentes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4F4B1-A6DB-45E8-A5B1-A5B8EAF354C6}"/>
              </a:ext>
            </a:extLst>
          </p:cNvPr>
          <p:cNvSpPr txBox="1"/>
          <p:nvPr/>
        </p:nvSpPr>
        <p:spPr>
          <a:xfrm flipH="1">
            <a:off x="702679" y="234888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Horario de convocatoria :  10:00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8122E-82C4-4C96-9214-A89B80557DE2}"/>
              </a:ext>
            </a:extLst>
          </p:cNvPr>
          <p:cNvSpPr txBox="1"/>
          <p:nvPr/>
        </p:nvSpPr>
        <p:spPr>
          <a:xfrm flipH="1">
            <a:off x="683568" y="2895327"/>
            <a:ext cx="513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Resumen  de  intervenciones: 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F1E49-EFBB-4BA1-90B4-2313DEC22064}"/>
              </a:ext>
            </a:extLst>
          </p:cNvPr>
          <p:cNvSpPr txBox="1"/>
          <p:nvPr/>
        </p:nvSpPr>
        <p:spPr>
          <a:xfrm flipH="1">
            <a:off x="1095399" y="3355245"/>
            <a:ext cx="73650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Residentes que sacan desechos de jardinería los sábados.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Que el comité disponga la recolección de desechos de jardín los  sábados.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000" dirty="0"/>
              <a:t>Que los residentes (sociedad) sea más comunicativa.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000" dirty="0"/>
              <a:t>Atalaya:  fue respondido a través de </a:t>
            </a:r>
            <a:r>
              <a:rPr lang="es-EC" sz="2000" dirty="0" err="1"/>
              <a:t>Whatsapp</a:t>
            </a:r>
            <a:r>
              <a:rPr lang="es-EC" sz="2000" dirty="0"/>
              <a:t> a la Sra. Ramírez y Sr. Russo.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Tags  a personas no residentes y centros comerciales.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Usuario bloqueado en Instagram.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Pileta quemada:   en avenida principal.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/>
              <a:t>Siembra de árboles sin autorización.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98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E3A45BEC-04AB-4731-AD3E-6C394B2C6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6008AD-BD44-4C01-A39E-805A8B529759}"/>
              </a:ext>
            </a:extLst>
          </p:cNvPr>
          <p:cNvSpPr/>
          <p:nvPr/>
        </p:nvSpPr>
        <p:spPr>
          <a:xfrm>
            <a:off x="2024412" y="2421069"/>
            <a:ext cx="56027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Para preguntas y sugerencias escríbanos a los  siguientes correos electrónicos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F2FB58-95E1-42D7-BB76-F7980FD3C7DF}"/>
              </a:ext>
            </a:extLst>
          </p:cNvPr>
          <p:cNvSpPr txBox="1"/>
          <p:nvPr/>
        </p:nvSpPr>
        <p:spPr>
          <a:xfrm>
            <a:off x="2065719" y="3982997"/>
            <a:ext cx="525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Ejecutiva1@comitepuertoazul.org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552684-F2B7-4A69-AE6E-068DB21740F7}"/>
              </a:ext>
            </a:extLst>
          </p:cNvPr>
          <p:cNvSpPr txBox="1"/>
          <p:nvPr/>
        </p:nvSpPr>
        <p:spPr>
          <a:xfrm>
            <a:off x="2065719" y="5013176"/>
            <a:ext cx="51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Ejecutiva2@comitepuertoazul.org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1E9E87-FA30-4E56-BDE3-6C6BF4B2145E}"/>
              </a:ext>
            </a:extLst>
          </p:cNvPr>
          <p:cNvSpPr txBox="1"/>
          <p:nvPr/>
        </p:nvSpPr>
        <p:spPr>
          <a:xfrm>
            <a:off x="2071425" y="5901693"/>
            <a:ext cx="51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Ejecutiva4@comitepuertoazul.org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6F083A-F9C3-4E92-9308-9BEA2910B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0665"/>
            <a:ext cx="1140051" cy="154851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DA31F6F-41F7-400D-9849-3772733FDE47}"/>
              </a:ext>
            </a:extLst>
          </p:cNvPr>
          <p:cNvGrpSpPr/>
          <p:nvPr/>
        </p:nvGrpSpPr>
        <p:grpSpPr>
          <a:xfrm>
            <a:off x="1247555" y="2421069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50C9F8D1-E675-4FB3-BDAB-D49CBD21E4E0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A4D0E06A-8E9B-45AE-94D9-C45186E5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2" name="Oval 6">
            <a:extLst>
              <a:ext uri="{FF2B5EF4-FFF2-40B4-BE49-F238E27FC236}">
                <a16:creationId xmlns:a16="http://schemas.microsoft.com/office/drawing/2014/main" id="{482C7349-EB2B-449B-92A6-FC25327707BD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F13DB24-AB90-47F3-BAD7-661982EC61F2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31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3E48DA63-A549-4442-8AE2-822D617E4A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71900" y="391585"/>
            <a:ext cx="1800200" cy="1797721"/>
            <a:chOff x="2158" y="880"/>
            <a:chExt cx="1453" cy="1451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D8183137-30B0-47CE-876F-18B689D81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80"/>
              <a:ext cx="1453" cy="14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4457924-08D5-432A-ABA3-95E0DA07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880"/>
              <a:ext cx="726" cy="1451"/>
            </a:xfrm>
            <a:custGeom>
              <a:avLst/>
              <a:gdLst>
                <a:gd name="T0" fmla="*/ 0 w 612"/>
                <a:gd name="T1" fmla="*/ 0 h 1224"/>
                <a:gd name="T2" fmla="*/ 0 w 612"/>
                <a:gd name="T3" fmla="*/ 1224 h 1224"/>
                <a:gd name="T4" fmla="*/ 612 w 612"/>
                <a:gd name="T5" fmla="*/ 612 h 1224"/>
                <a:gd name="T6" fmla="*/ 0 w 612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4">
                  <a:moveTo>
                    <a:pt x="0" y="0"/>
                  </a:moveTo>
                  <a:cubicBezTo>
                    <a:pt x="0" y="1224"/>
                    <a:pt x="0" y="1224"/>
                    <a:pt x="0" y="1224"/>
                  </a:cubicBezTo>
                  <a:cubicBezTo>
                    <a:pt x="338" y="1224"/>
                    <a:pt x="612" y="950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45862A2-D093-4FB1-A7D0-D0866D5C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668"/>
              <a:ext cx="726" cy="238"/>
            </a:xfrm>
            <a:custGeom>
              <a:avLst/>
              <a:gdLst>
                <a:gd name="T0" fmla="*/ 574 w 612"/>
                <a:gd name="T1" fmla="*/ 200 h 200"/>
                <a:gd name="T2" fmla="*/ 612 w 612"/>
                <a:gd name="T3" fmla="*/ 185 h 200"/>
                <a:gd name="T4" fmla="*/ 427 w 612"/>
                <a:gd name="T5" fmla="*/ 0 h 200"/>
                <a:gd name="T6" fmla="*/ 414 w 612"/>
                <a:gd name="T7" fmla="*/ 9 h 200"/>
                <a:gd name="T8" fmla="*/ 381 w 612"/>
                <a:gd name="T9" fmla="*/ 33 h 200"/>
                <a:gd name="T10" fmla="*/ 346 w 612"/>
                <a:gd name="T11" fmla="*/ 51 h 200"/>
                <a:gd name="T12" fmla="*/ 306 w 612"/>
                <a:gd name="T13" fmla="*/ 60 h 200"/>
                <a:gd name="T14" fmla="*/ 306 w 612"/>
                <a:gd name="T15" fmla="*/ 60 h 200"/>
                <a:gd name="T16" fmla="*/ 305 w 612"/>
                <a:gd name="T17" fmla="*/ 60 h 200"/>
                <a:gd name="T18" fmla="*/ 265 w 612"/>
                <a:gd name="T19" fmla="*/ 51 h 200"/>
                <a:gd name="T20" fmla="*/ 231 w 612"/>
                <a:gd name="T21" fmla="*/ 33 h 200"/>
                <a:gd name="T22" fmla="*/ 197 w 612"/>
                <a:gd name="T23" fmla="*/ 9 h 200"/>
                <a:gd name="T24" fmla="*/ 185 w 612"/>
                <a:gd name="T25" fmla="*/ 0 h 200"/>
                <a:gd name="T26" fmla="*/ 0 w 612"/>
                <a:gd name="T27" fmla="*/ 185 h 200"/>
                <a:gd name="T28" fmla="*/ 38 w 612"/>
                <a:gd name="T29" fmla="*/ 200 h 200"/>
                <a:gd name="T30" fmla="*/ 574 w 612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" h="200">
                  <a:moveTo>
                    <a:pt x="574" y="200"/>
                  </a:moveTo>
                  <a:cubicBezTo>
                    <a:pt x="588" y="200"/>
                    <a:pt x="601" y="195"/>
                    <a:pt x="612" y="185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3" y="3"/>
                    <a:pt x="418" y="7"/>
                    <a:pt x="414" y="9"/>
                  </a:cubicBezTo>
                  <a:cubicBezTo>
                    <a:pt x="400" y="20"/>
                    <a:pt x="389" y="28"/>
                    <a:pt x="381" y="33"/>
                  </a:cubicBezTo>
                  <a:cubicBezTo>
                    <a:pt x="372" y="39"/>
                    <a:pt x="361" y="45"/>
                    <a:pt x="346" y="51"/>
                  </a:cubicBezTo>
                  <a:cubicBezTo>
                    <a:pt x="332" y="57"/>
                    <a:pt x="319" y="60"/>
                    <a:pt x="306" y="60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293" y="60"/>
                    <a:pt x="280" y="57"/>
                    <a:pt x="265" y="51"/>
                  </a:cubicBezTo>
                  <a:cubicBezTo>
                    <a:pt x="251" y="45"/>
                    <a:pt x="240" y="39"/>
                    <a:pt x="231" y="33"/>
                  </a:cubicBezTo>
                  <a:cubicBezTo>
                    <a:pt x="222" y="28"/>
                    <a:pt x="211" y="20"/>
                    <a:pt x="197" y="9"/>
                  </a:cubicBezTo>
                  <a:cubicBezTo>
                    <a:pt x="193" y="7"/>
                    <a:pt x="189" y="4"/>
                    <a:pt x="185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0" y="195"/>
                    <a:pt x="23" y="200"/>
                    <a:pt x="38" y="200"/>
                  </a:cubicBezTo>
                  <a:lnTo>
                    <a:pt x="574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9EC5C9A-760D-4234-9719-826430EC3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493"/>
              <a:ext cx="193" cy="333"/>
            </a:xfrm>
            <a:custGeom>
              <a:avLst/>
              <a:gdLst>
                <a:gd name="T0" fmla="*/ 37 w 163"/>
                <a:gd name="T1" fmla="*/ 32 h 281"/>
                <a:gd name="T2" fmla="*/ 0 w 163"/>
                <a:gd name="T3" fmla="*/ 0 h 281"/>
                <a:gd name="T4" fmla="*/ 0 w 163"/>
                <a:gd name="T5" fmla="*/ 281 h 281"/>
                <a:gd name="T6" fmla="*/ 163 w 163"/>
                <a:gd name="T7" fmla="*/ 119 h 281"/>
                <a:gd name="T8" fmla="*/ 37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37" y="32"/>
                  </a:moveTo>
                  <a:cubicBezTo>
                    <a:pt x="23" y="23"/>
                    <a:pt x="11" y="12"/>
                    <a:pt x="0" y="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30" y="96"/>
                    <a:pt x="88" y="67"/>
                    <a:pt x="3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CE66A5-1699-4872-8854-89CB64E43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93"/>
              <a:ext cx="193" cy="333"/>
            </a:xfrm>
            <a:custGeom>
              <a:avLst/>
              <a:gdLst>
                <a:gd name="T0" fmla="*/ 126 w 163"/>
                <a:gd name="T1" fmla="*/ 32 h 281"/>
                <a:gd name="T2" fmla="*/ 0 w 163"/>
                <a:gd name="T3" fmla="*/ 119 h 281"/>
                <a:gd name="T4" fmla="*/ 163 w 163"/>
                <a:gd name="T5" fmla="*/ 281 h 281"/>
                <a:gd name="T6" fmla="*/ 163 w 163"/>
                <a:gd name="T7" fmla="*/ 0 h 281"/>
                <a:gd name="T8" fmla="*/ 126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126" y="32"/>
                  </a:moveTo>
                  <a:cubicBezTo>
                    <a:pt x="77" y="65"/>
                    <a:pt x="34" y="94"/>
                    <a:pt x="0" y="119"/>
                  </a:cubicBezTo>
                  <a:cubicBezTo>
                    <a:pt x="163" y="281"/>
                    <a:pt x="163" y="281"/>
                    <a:pt x="163" y="281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2" y="12"/>
                    <a:pt x="140" y="22"/>
                    <a:pt x="12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F1BC777-2F5C-4E85-8892-006E2B1E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306"/>
              <a:ext cx="774" cy="387"/>
            </a:xfrm>
            <a:custGeom>
              <a:avLst/>
              <a:gdLst>
                <a:gd name="T0" fmla="*/ 594 w 652"/>
                <a:gd name="T1" fmla="*/ 0 h 327"/>
                <a:gd name="T2" fmla="*/ 58 w 652"/>
                <a:gd name="T3" fmla="*/ 0 h 327"/>
                <a:gd name="T4" fmla="*/ 15 w 652"/>
                <a:gd name="T5" fmla="*/ 19 h 327"/>
                <a:gd name="T6" fmla="*/ 0 w 652"/>
                <a:gd name="T7" fmla="*/ 67 h 327"/>
                <a:gd name="T8" fmla="*/ 20 w 652"/>
                <a:gd name="T9" fmla="*/ 116 h 327"/>
                <a:gd name="T10" fmla="*/ 62 w 652"/>
                <a:gd name="T11" fmla="*/ 158 h 327"/>
                <a:gd name="T12" fmla="*/ 137 w 652"/>
                <a:gd name="T13" fmla="*/ 210 h 327"/>
                <a:gd name="T14" fmla="*/ 195 w 652"/>
                <a:gd name="T15" fmla="*/ 251 h 327"/>
                <a:gd name="T16" fmla="*/ 232 w 652"/>
                <a:gd name="T17" fmla="*/ 277 h 327"/>
                <a:gd name="T18" fmla="*/ 238 w 652"/>
                <a:gd name="T19" fmla="*/ 281 h 327"/>
                <a:gd name="T20" fmla="*/ 248 w 652"/>
                <a:gd name="T21" fmla="*/ 288 h 327"/>
                <a:gd name="T22" fmla="*/ 267 w 652"/>
                <a:gd name="T23" fmla="*/ 302 h 327"/>
                <a:gd name="T24" fmla="*/ 286 w 652"/>
                <a:gd name="T25" fmla="*/ 314 h 327"/>
                <a:gd name="T26" fmla="*/ 307 w 652"/>
                <a:gd name="T27" fmla="*/ 323 h 327"/>
                <a:gd name="T28" fmla="*/ 325 w 652"/>
                <a:gd name="T29" fmla="*/ 327 h 327"/>
                <a:gd name="T30" fmla="*/ 326 w 652"/>
                <a:gd name="T31" fmla="*/ 327 h 327"/>
                <a:gd name="T32" fmla="*/ 326 w 652"/>
                <a:gd name="T33" fmla="*/ 327 h 327"/>
                <a:gd name="T34" fmla="*/ 344 w 652"/>
                <a:gd name="T35" fmla="*/ 323 h 327"/>
                <a:gd name="T36" fmla="*/ 365 w 652"/>
                <a:gd name="T37" fmla="*/ 314 h 327"/>
                <a:gd name="T38" fmla="*/ 384 w 652"/>
                <a:gd name="T39" fmla="*/ 302 h 327"/>
                <a:gd name="T40" fmla="*/ 404 w 652"/>
                <a:gd name="T41" fmla="*/ 288 h 327"/>
                <a:gd name="T42" fmla="*/ 414 w 652"/>
                <a:gd name="T43" fmla="*/ 281 h 327"/>
                <a:gd name="T44" fmla="*/ 419 w 652"/>
                <a:gd name="T45" fmla="*/ 277 h 327"/>
                <a:gd name="T46" fmla="*/ 456 w 652"/>
                <a:gd name="T47" fmla="*/ 251 h 327"/>
                <a:gd name="T48" fmla="*/ 590 w 652"/>
                <a:gd name="T49" fmla="*/ 158 h 327"/>
                <a:gd name="T50" fmla="*/ 634 w 652"/>
                <a:gd name="T51" fmla="*/ 114 h 327"/>
                <a:gd name="T52" fmla="*/ 652 w 652"/>
                <a:gd name="T53" fmla="*/ 59 h 327"/>
                <a:gd name="T54" fmla="*/ 635 w 652"/>
                <a:gd name="T55" fmla="*/ 17 h 327"/>
                <a:gd name="T56" fmla="*/ 594 w 652"/>
                <a:gd name="T5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2" h="327">
                  <a:moveTo>
                    <a:pt x="5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39" y="0"/>
                    <a:pt x="25" y="7"/>
                    <a:pt x="15" y="19"/>
                  </a:cubicBezTo>
                  <a:cubicBezTo>
                    <a:pt x="5" y="32"/>
                    <a:pt x="0" y="48"/>
                    <a:pt x="0" y="67"/>
                  </a:cubicBezTo>
                  <a:cubicBezTo>
                    <a:pt x="0" y="82"/>
                    <a:pt x="6" y="98"/>
                    <a:pt x="20" y="116"/>
                  </a:cubicBezTo>
                  <a:cubicBezTo>
                    <a:pt x="33" y="134"/>
                    <a:pt x="47" y="148"/>
                    <a:pt x="62" y="158"/>
                  </a:cubicBezTo>
                  <a:cubicBezTo>
                    <a:pt x="70" y="164"/>
                    <a:pt x="95" y="182"/>
                    <a:pt x="137" y="210"/>
                  </a:cubicBezTo>
                  <a:cubicBezTo>
                    <a:pt x="159" y="226"/>
                    <a:pt x="179" y="239"/>
                    <a:pt x="195" y="251"/>
                  </a:cubicBezTo>
                  <a:cubicBezTo>
                    <a:pt x="210" y="261"/>
                    <a:pt x="222" y="270"/>
                    <a:pt x="232" y="277"/>
                  </a:cubicBezTo>
                  <a:cubicBezTo>
                    <a:pt x="233" y="278"/>
                    <a:pt x="235" y="279"/>
                    <a:pt x="238" y="281"/>
                  </a:cubicBezTo>
                  <a:cubicBezTo>
                    <a:pt x="240" y="283"/>
                    <a:pt x="244" y="285"/>
                    <a:pt x="248" y="288"/>
                  </a:cubicBezTo>
                  <a:cubicBezTo>
                    <a:pt x="256" y="294"/>
                    <a:pt x="262" y="298"/>
                    <a:pt x="267" y="302"/>
                  </a:cubicBezTo>
                  <a:cubicBezTo>
                    <a:pt x="273" y="305"/>
                    <a:pt x="279" y="309"/>
                    <a:pt x="286" y="314"/>
                  </a:cubicBezTo>
                  <a:cubicBezTo>
                    <a:pt x="294" y="318"/>
                    <a:pt x="301" y="321"/>
                    <a:pt x="307" y="323"/>
                  </a:cubicBezTo>
                  <a:cubicBezTo>
                    <a:pt x="314" y="326"/>
                    <a:pt x="320" y="327"/>
                    <a:pt x="325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32" y="327"/>
                    <a:pt x="338" y="326"/>
                    <a:pt x="344" y="323"/>
                  </a:cubicBezTo>
                  <a:cubicBezTo>
                    <a:pt x="351" y="321"/>
                    <a:pt x="358" y="318"/>
                    <a:pt x="365" y="314"/>
                  </a:cubicBezTo>
                  <a:cubicBezTo>
                    <a:pt x="373" y="309"/>
                    <a:pt x="379" y="305"/>
                    <a:pt x="384" y="302"/>
                  </a:cubicBezTo>
                  <a:cubicBezTo>
                    <a:pt x="389" y="298"/>
                    <a:pt x="396" y="294"/>
                    <a:pt x="404" y="288"/>
                  </a:cubicBezTo>
                  <a:cubicBezTo>
                    <a:pt x="408" y="285"/>
                    <a:pt x="411" y="283"/>
                    <a:pt x="414" y="281"/>
                  </a:cubicBezTo>
                  <a:cubicBezTo>
                    <a:pt x="416" y="279"/>
                    <a:pt x="418" y="278"/>
                    <a:pt x="419" y="277"/>
                  </a:cubicBezTo>
                  <a:cubicBezTo>
                    <a:pt x="427" y="271"/>
                    <a:pt x="440" y="263"/>
                    <a:pt x="456" y="251"/>
                  </a:cubicBezTo>
                  <a:cubicBezTo>
                    <a:pt x="486" y="230"/>
                    <a:pt x="531" y="199"/>
                    <a:pt x="590" y="158"/>
                  </a:cubicBezTo>
                  <a:cubicBezTo>
                    <a:pt x="608" y="146"/>
                    <a:pt x="622" y="131"/>
                    <a:pt x="634" y="114"/>
                  </a:cubicBezTo>
                  <a:cubicBezTo>
                    <a:pt x="646" y="96"/>
                    <a:pt x="652" y="78"/>
                    <a:pt x="652" y="59"/>
                  </a:cubicBezTo>
                  <a:cubicBezTo>
                    <a:pt x="652" y="43"/>
                    <a:pt x="646" y="29"/>
                    <a:pt x="635" y="17"/>
                  </a:cubicBezTo>
                  <a:cubicBezTo>
                    <a:pt x="623" y="6"/>
                    <a:pt x="610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2368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F806FB2-D1DC-4346-A2C4-FEC393D3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63" y="-26389"/>
            <a:ext cx="9372325" cy="6841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E763B8-EDD0-4E01-A2BA-9897D6C9983C}"/>
              </a:ext>
            </a:extLst>
          </p:cNvPr>
          <p:cNvSpPr/>
          <p:nvPr/>
        </p:nvSpPr>
        <p:spPr>
          <a:xfrm>
            <a:off x="251520" y="466363"/>
            <a:ext cx="8172400" cy="646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Puerto Azul, </a:t>
            </a:r>
            <a:r>
              <a:rPr lang="es-EC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transparente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seguro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y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solidario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A948F0D-A6AC-4545-A5EE-E9B853DE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429000"/>
            <a:ext cx="1935258" cy="2628638"/>
          </a:xfrm>
          <a:prstGeom prst="rect">
            <a:avLst/>
          </a:prstGeom>
          <a:ln>
            <a:noFill/>
          </a:ln>
          <a:effectLst>
            <a:outerShdw blurRad="609600" dist="381000" dir="13500000" sx="130000" sy="130000" algn="tl" rotWithShape="0">
              <a:schemeClr val="bg1">
                <a:alpha val="70000"/>
              </a:scheme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416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26561-E326-4717-8730-06BB537C70D5}"/>
              </a:ext>
            </a:extLst>
          </p:cNvPr>
          <p:cNvSpPr txBox="1"/>
          <p:nvPr/>
        </p:nvSpPr>
        <p:spPr>
          <a:xfrm>
            <a:off x="2267744" y="542036"/>
            <a:ext cx="67277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4" name="Grupo 5">
            <a:extLst>
              <a:ext uri="{FF2B5EF4-FFF2-40B4-BE49-F238E27FC236}">
                <a16:creationId xmlns:a16="http://schemas.microsoft.com/office/drawing/2014/main" id="{E17A4BBA-7640-4408-9428-0DD648E113CF}"/>
              </a:ext>
            </a:extLst>
          </p:cNvPr>
          <p:cNvGrpSpPr/>
          <p:nvPr/>
        </p:nvGrpSpPr>
        <p:grpSpPr>
          <a:xfrm>
            <a:off x="1997744" y="566185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2D85E361-99CA-41A1-AAF9-5E26F8C26AD5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3BAD0BA-9213-4242-85F6-A4E5FA1DF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D6FC95-38D9-4D47-9E09-5B8120D8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8" y="229442"/>
            <a:ext cx="1140051" cy="1548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74655A-78A7-42F1-9780-D3916C481FB2}"/>
              </a:ext>
            </a:extLst>
          </p:cNvPr>
          <p:cNvSpPr txBox="1"/>
          <p:nvPr/>
        </p:nvSpPr>
        <p:spPr>
          <a:xfrm>
            <a:off x="536627" y="2096484"/>
            <a:ext cx="8167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2400" b="1" dirty="0"/>
              <a:t>Seguridad : se retiró   la atalaya ubicada cerca del muro frontal,  para evitar  los riesgos de ingresos subrepticios</a:t>
            </a: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EDA681-9FF1-49D4-8FAA-6FD91DFB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62" y="3087299"/>
            <a:ext cx="2779076" cy="37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26561-E326-4717-8730-06BB537C70D5}"/>
              </a:ext>
            </a:extLst>
          </p:cNvPr>
          <p:cNvSpPr txBox="1"/>
          <p:nvPr/>
        </p:nvSpPr>
        <p:spPr>
          <a:xfrm>
            <a:off x="2267744" y="961398"/>
            <a:ext cx="67277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4" name="Grupo 5">
            <a:extLst>
              <a:ext uri="{FF2B5EF4-FFF2-40B4-BE49-F238E27FC236}">
                <a16:creationId xmlns:a16="http://schemas.microsoft.com/office/drawing/2014/main" id="{E17A4BBA-7640-4408-9428-0DD648E113CF}"/>
              </a:ext>
            </a:extLst>
          </p:cNvPr>
          <p:cNvGrpSpPr/>
          <p:nvPr/>
        </p:nvGrpSpPr>
        <p:grpSpPr>
          <a:xfrm>
            <a:off x="1997744" y="883063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2D85E361-99CA-41A1-AAF9-5E26F8C26AD5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3BAD0BA-9213-4242-85F6-A4E5FA1DF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D6FC95-38D9-4D47-9E09-5B8120D8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8" y="229442"/>
            <a:ext cx="1140051" cy="1548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A7D1FE-8B53-4C96-BBC6-A0D3F58ACA31}"/>
              </a:ext>
            </a:extLst>
          </p:cNvPr>
          <p:cNvSpPr txBox="1"/>
          <p:nvPr/>
        </p:nvSpPr>
        <p:spPr>
          <a:xfrm>
            <a:off x="488191" y="4279736"/>
            <a:ext cx="81676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endParaRPr lang="es-EC" sz="2400" b="1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EC" sz="2400" b="1" dirty="0"/>
              <a:t>Se redoblaron las rondas motorizadas   y el lunes el 28 de febrero un equipo de mantenimiento retiró desechos de mascotas de parques y parterres.</a:t>
            </a: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es-EC" sz="2400" b="1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EC" sz="2400" b="1" dirty="0"/>
              <a:t>Viviendas   de residentes  activos en custodia. 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460D7-9A4F-4541-A643-34F4B53C9C25}"/>
              </a:ext>
            </a:extLst>
          </p:cNvPr>
          <p:cNvSpPr txBox="1"/>
          <p:nvPr/>
        </p:nvSpPr>
        <p:spPr>
          <a:xfrm>
            <a:off x="488190" y="2236800"/>
            <a:ext cx="81676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2400" b="1" dirty="0"/>
              <a:t>Feriado de Carnaval: </a:t>
            </a:r>
          </a:p>
          <a:p>
            <a:pPr algn="just">
              <a:buClr>
                <a:schemeClr val="tx2">
                  <a:lumMod val="75000"/>
                </a:schemeClr>
              </a:buClr>
            </a:pPr>
            <a:endParaRPr lang="es-EC" sz="2400" b="1" dirty="0"/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EC" sz="2400" b="1" dirty="0"/>
              <a:t>Se fortaleció la seguridad de la urbanización a través de la contratación de guardia privada  desde el 26 de febrero      hasta marzo 2.</a:t>
            </a:r>
          </a:p>
        </p:txBody>
      </p:sp>
    </p:spTree>
    <p:extLst>
      <p:ext uri="{BB962C8B-B14F-4D97-AF65-F5344CB8AC3E}">
        <p14:creationId xmlns:p14="http://schemas.microsoft.com/office/powerpoint/2010/main" val="42016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5AD43F6-A3E3-430C-BB4D-2ED4E4BA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2104403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853727" y="578690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03211996-834F-42DB-A79D-9EEF6B1B337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009ACED-6451-4BD7-A22F-75B347FAFB18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6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88A04-7018-4FAD-AB1D-47926B79B79C}"/>
              </a:ext>
            </a:extLst>
          </p:cNvPr>
          <p:cNvSpPr txBox="1"/>
          <p:nvPr/>
        </p:nvSpPr>
        <p:spPr>
          <a:xfrm>
            <a:off x="1763688" y="534329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EDE2F-FB78-4668-8324-98EB5F360C88}"/>
              </a:ext>
            </a:extLst>
          </p:cNvPr>
          <p:cNvSpPr txBox="1"/>
          <p:nvPr/>
        </p:nvSpPr>
        <p:spPr>
          <a:xfrm>
            <a:off x="845251" y="2584954"/>
            <a:ext cx="761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Se cumplió con el pedido de limpieza de la cancha de béisbol y se reutilizó el cascajo y ripio existente.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8EDBD-AE15-4508-B8D8-4DC8D7D7DE4B}"/>
              </a:ext>
            </a:extLst>
          </p:cNvPr>
          <p:cNvSpPr txBox="1"/>
          <p:nvPr/>
        </p:nvSpPr>
        <p:spPr>
          <a:xfrm>
            <a:off x="845251" y="4219655"/>
            <a:ext cx="7779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En el parque  La </a:t>
            </a:r>
            <a:r>
              <a:rPr lang="es-EC" sz="2400" b="1" dirty="0" err="1"/>
              <a:t>Mamina</a:t>
            </a:r>
            <a:r>
              <a:rPr lang="es-EC" sz="2400" b="1" dirty="0"/>
              <a:t> se reubicó el cascajo para reducir la posibilidad de charcos de agua que se forman con la lluvia, hasta que se intervenga este espacio con un proyecto definitivo.</a:t>
            </a:r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233639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Concluyó la primera  y segunda etapa  que tuvo como resultado el Mapa de Procesos y el inventario de procesos, este producto se obtuvo en 16 horas de entrevistas virtuales, posteriormente procesadas por la organización responsable.</a:t>
            </a: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39582" y="764704"/>
            <a:ext cx="6796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4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969583" y="764704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pic>
        <p:nvPicPr>
          <p:cNvPr id="10" name="Picture 3" descr="C:\Users\user\Pictures\in.png">
            <a:extLst>
              <a:ext uri="{FF2B5EF4-FFF2-40B4-BE49-F238E27FC236}">
                <a16:creationId xmlns:a16="http://schemas.microsoft.com/office/drawing/2014/main" id="{E5915493-F94D-4269-A024-1F5785E4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24" y="4653136"/>
            <a:ext cx="2684152" cy="20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6A406BDC-EF60-45E8-881C-886ECD9B9859}"/>
              </a:ext>
            </a:extLst>
          </p:cNvPr>
          <p:cNvSpPr txBox="1"/>
          <p:nvPr/>
        </p:nvSpPr>
        <p:spPr>
          <a:xfrm>
            <a:off x="1890967" y="619013"/>
            <a:ext cx="7056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4" name="Grupo 7">
            <a:extLst>
              <a:ext uri="{FF2B5EF4-FFF2-40B4-BE49-F238E27FC236}">
                <a16:creationId xmlns:a16="http://schemas.microsoft.com/office/drawing/2014/main" id="{5E6DC3C1-1557-4314-955F-A1F6D67B71CD}"/>
              </a:ext>
            </a:extLst>
          </p:cNvPr>
          <p:cNvGrpSpPr/>
          <p:nvPr/>
        </p:nvGrpSpPr>
        <p:grpSpPr>
          <a:xfrm>
            <a:off x="1718626" y="510108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20E02619-D693-484D-99AE-4B1D75CF544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F942B6B-A30E-42DB-A421-BDAF66EE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D9EB4-FA32-4AE7-8B74-DEF8E13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2" t="21987" r="31888" b="23387"/>
          <a:stretch/>
        </p:blipFill>
        <p:spPr>
          <a:xfrm>
            <a:off x="755575" y="1556792"/>
            <a:ext cx="799842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1CB63-87F2-4A8D-B773-7029B51DB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6189" r="30313" b="19185"/>
          <a:stretch/>
        </p:blipFill>
        <p:spPr>
          <a:xfrm>
            <a:off x="827584" y="307620"/>
            <a:ext cx="7776864" cy="61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5012</TotalTime>
  <Words>1114</Words>
  <Application>Microsoft Office PowerPoint</Application>
  <PresentationFormat>Presentación en pantalla (4:3)</PresentationFormat>
  <Paragraphs>172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Adobe Devanagari</vt:lpstr>
      <vt:lpstr>Arial</vt:lpstr>
      <vt:lpstr>Calibri</vt:lpstr>
      <vt:lpstr>Calibri Light</vt:lpstr>
      <vt:lpstr>Lato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PROFESOR: Margarita Yépez Terán UNIDAD: 2 CAPÍTULO: ¿Cómo beneficiarse de las normas APA en la escritura académica? NOMBRE VIDEO: ¿Qué es plagio y autoplagio?</dc:title>
  <dc:creator>Margarita</dc:creator>
  <cp:lastModifiedBy>Win10</cp:lastModifiedBy>
  <cp:revision>281</cp:revision>
  <dcterms:created xsi:type="dcterms:W3CDTF">2019-06-08T05:04:48Z</dcterms:created>
  <dcterms:modified xsi:type="dcterms:W3CDTF">2022-04-14T00:41:29Z</dcterms:modified>
</cp:coreProperties>
</file>