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4D_B27BF2FC.xml" ContentType="application/vnd.ms-powerpoint.comment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28"/>
  </p:notesMasterIdLst>
  <p:sldIdLst>
    <p:sldId id="324" r:id="rId2"/>
    <p:sldId id="358" r:id="rId3"/>
    <p:sldId id="365" r:id="rId4"/>
    <p:sldId id="367" r:id="rId5"/>
    <p:sldId id="331" r:id="rId6"/>
    <p:sldId id="362" r:id="rId7"/>
    <p:sldId id="333" r:id="rId8"/>
    <p:sldId id="336" r:id="rId9"/>
    <p:sldId id="363" r:id="rId10"/>
    <p:sldId id="360" r:id="rId11"/>
    <p:sldId id="316" r:id="rId12"/>
    <p:sldId id="318" r:id="rId13"/>
    <p:sldId id="368" r:id="rId14"/>
    <p:sldId id="359" r:id="rId15"/>
    <p:sldId id="332" r:id="rId16"/>
    <p:sldId id="366" r:id="rId17"/>
    <p:sldId id="329" r:id="rId18"/>
    <p:sldId id="353" r:id="rId19"/>
    <p:sldId id="351" r:id="rId20"/>
    <p:sldId id="352" r:id="rId21"/>
    <p:sldId id="350" r:id="rId22"/>
    <p:sldId id="354" r:id="rId23"/>
    <p:sldId id="346" r:id="rId24"/>
    <p:sldId id="355" r:id="rId25"/>
    <p:sldId id="361" r:id="rId26"/>
    <p:sldId id="326" r:id="rId27"/>
  </p:sldIdLst>
  <p:sldSz cx="9144000" cy="6858000" type="screen4x3"/>
  <p:notesSz cx="6858000" cy="22955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9725D5-0B60-0D5E-5784-207EDC7DB87D}" name="martha espinoza" initials="me" userId="966baccf024cf64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ita" initials="MY" lastIdx="0" clrIdx="0">
    <p:extLst>
      <p:ext uri="{19B8F6BF-5375-455C-9EA6-DF929625EA0E}">
        <p15:presenceInfo xmlns:p15="http://schemas.microsoft.com/office/powerpoint/2012/main" userId="Margari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38" autoAdjust="0"/>
    <p:restoredTop sz="94249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modernComment_14D_B27BF2F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B97F67-C06B-423F-AAD1-C0826288F0C6}" authorId="{289725D5-0B60-0D5E-5784-207EDC7DB87D}" created="2022-02-18T06:43:51.635">
    <pc:sldMkLst xmlns:pc="http://schemas.microsoft.com/office/powerpoint/2013/main/command">
      <pc:docMk/>
      <pc:sldMk cId="2994467580" sldId="333"/>
    </pc:sldMkLst>
    <p188:txBody>
      <a:bodyPr/>
      <a:lstStyle/>
      <a:p>
        <a:r>
          <a:rPr lang="en-US"/>
          <a:t>Los convenios revisados :  Panteón Metropolitano, Funcrisa, Aprofe, Interhospital.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3C8F5-A07B-436E-9C6C-B41E46816815}" type="datetimeFigureOut">
              <a:rPr lang="es-EC" smtClean="0"/>
              <a:t>25/2/2022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A2DAC-8834-4D1D-A273-8FEA805D2E4D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038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A2DAC-8834-4D1D-A273-8FEA805D2E4D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352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B85AC-8E68-4124-9BE1-73E5A6DA6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C31A77-259D-453C-818D-1919B6B58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7AB8A7-9052-4FBC-8EC3-CF6965C6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25/2/2022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FF48DF-4AEE-48C4-81B0-F2BC6B05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B895A8-7FB8-48E9-BF3F-8F1B2955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372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9D9C4-4322-476A-ADA9-DFD58735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6A3236-1F7E-4F81-9F4D-6BB1624AD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7C225-82BF-4527-BDE6-092B29D0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25/2/2022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12B9B-B56E-4E53-8D38-A187BD34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A76DB5-F046-442B-8590-F17BB08F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680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9B2FBB-283A-4F23-8FD1-8D675609A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DA3BD1-5696-48EF-9B52-BF0B7D209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C7A5C-2BED-4CA3-B243-0BA6F276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25/2/2022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5C34A-4CD6-4233-9505-D57AD568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77EF99-88EF-4662-9519-61166BAD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832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4D8B7-8E24-4F9B-B8F7-AADB5222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299F38-FB12-4B60-9B13-CF754EF06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E40163-44BB-454D-9CBE-CC028985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25/2/2022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BBCE0-7C86-4357-ACA2-46352417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0ADAE5-D910-474F-93DF-A645467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157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628E1-FB63-4CAD-965D-050F938F4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0F393C-6902-4D33-861E-2ECEE424C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ECB17-046A-42C2-81CE-433CACA1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25/2/2022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896860-AD7C-4657-8320-6109BAD4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E45A32-FADE-4A6B-949B-6A033B89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40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81C69-3AB0-4FC0-B562-F9FC571A3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851127-C927-447F-8060-9AAB67389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C81F7E-F9CD-488C-86C0-B27FD22C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2E4F47-8AF0-4FBD-9238-B46A4E44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25/2/2022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AA4929-932E-4ADB-B1E8-F7A6496F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A22331-452F-409F-B733-866FC98B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6390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FDD8D-74E5-49EB-8745-DDC74766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131BF0-3D57-43B7-B8CF-D3F0819BB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47A85C-B4DF-485F-8F04-3D23612EA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9150AE-9088-4B94-9611-18E5D032E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F76CD9-FD3C-4C75-8A74-CFB7F9817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FE59416-CB25-43C6-9A07-4269A187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25/2/2022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34E109-8A13-4CB9-BFDB-E7B11FB5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C6D10C-420E-4BE1-A237-FB1F47C2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3526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FC280-ECAC-40E2-874F-6428786C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57E9C1-2443-4231-BBC6-B2752641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25/2/2022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40B1EE-E6AC-41A0-A52D-0972DA08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E6E765-01BD-44DC-BCBD-73704502B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953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006EA1-B265-4F0E-9C61-6B2ED080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25/2/2022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CECF89-BAF5-45B8-A180-02E7C647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650A0C-41CC-4AE8-B6FD-592332554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97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EF12CB-D18F-4E87-80A5-6AB06F80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3CCC17-6D13-44CE-A98C-05F6C90A5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A51D9D-B4E5-4912-A3C3-BE0791159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C028-F542-4959-981E-A6E34357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25/2/2022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80D33D-37D9-4D1A-9A22-DFD2E3C0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6731E3-B0E5-4E23-A9F2-E13E6DA2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9659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FC36E-5F80-456A-892F-F99848D76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F163AE-EDEE-4AD9-A77E-E5D22071D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B3004B-AD31-4DB6-995F-13FA5C1BB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2A0F35-CCA5-413F-94B9-14FFB1D2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63DA-D3BD-49BC-B2BB-0EC018819D38}" type="datetimeFigureOut">
              <a:rPr lang="es-EC" smtClean="0"/>
              <a:t>25/2/2022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EFC25B-3D0E-4DB3-9F55-22975D93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41F47D-B1C6-4A6C-9C62-C89FC8F3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BA04-96CD-4E7F-B2E4-2E51D446338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489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5F05799-B73D-4B06-8890-A39A6361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4D314C-4D29-4D98-B360-EE48551DA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47FC12-8ED8-44EE-9A4D-6C74285ED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63DA-D3BD-49BC-B2BB-0EC018819D38}" type="datetimeFigureOut">
              <a:rPr lang="es-EC" smtClean="0"/>
              <a:t>25/2/2022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0385AF-802D-4C1B-9586-2E5D91A69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891B7-9171-454F-A7B1-2223D513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BA04-96CD-4E7F-B2E4-2E51D4463388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335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jecutiva1@comitepuertoazul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mailto:Ejecutiva4@comitepuertoazul.org" TargetMode="External"/><Relationship Id="rId4" Type="http://schemas.openxmlformats.org/officeDocument/2006/relationships/hyperlink" Target="mailto:Ejecutiva2@comitepuertoazul.or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4D_B27BF2FC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Imagen 512">
            <a:extLst>
              <a:ext uri="{FF2B5EF4-FFF2-40B4-BE49-F238E27FC236}">
                <a16:creationId xmlns:a16="http://schemas.microsoft.com/office/drawing/2014/main" id="{8CE3BD35-A45F-4D58-A759-6B1FBD314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8" y="2101706"/>
            <a:ext cx="9144000" cy="51435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774A62B0-6D35-47D5-9DCB-A60A6F1F3C38}"/>
              </a:ext>
            </a:extLst>
          </p:cNvPr>
          <p:cNvSpPr/>
          <p:nvPr/>
        </p:nvSpPr>
        <p:spPr>
          <a:xfrm>
            <a:off x="824406" y="3838417"/>
            <a:ext cx="7488832" cy="1427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/>
              <a:t>FORO COMUNITARIO  DE PUERTO AZUL  </a:t>
            </a:r>
          </a:p>
          <a:p>
            <a:pPr algn="ctr"/>
            <a:r>
              <a:rPr lang="es-ES" sz="3200" dirty="0"/>
              <a:t>Febrero 19-2022  </a:t>
            </a:r>
          </a:p>
          <a:p>
            <a:pPr algn="ctr"/>
            <a:r>
              <a:rPr lang="es-ES" sz="3200" dirty="0"/>
              <a:t>Guayaquil 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1FD42A92-F7FC-4195-83A5-BEF10E45C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50890"/>
            <a:ext cx="1745353" cy="2368693"/>
          </a:xfrm>
          <a:prstGeom prst="rect">
            <a:avLst/>
          </a:prstGeom>
          <a:noFill/>
        </p:spPr>
      </p:pic>
      <p:sp>
        <p:nvSpPr>
          <p:cNvPr id="511" name="Oval 6">
            <a:extLst>
              <a:ext uri="{FF2B5EF4-FFF2-40B4-BE49-F238E27FC236}">
                <a16:creationId xmlns:a16="http://schemas.microsoft.com/office/drawing/2014/main" id="{09815C0E-71A6-489B-9DAD-12D07A40106A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" name="TextBox 7">
            <a:extLst>
              <a:ext uri="{FF2B5EF4-FFF2-40B4-BE49-F238E27FC236}">
                <a16:creationId xmlns:a16="http://schemas.microsoft.com/office/drawing/2014/main" id="{288F6DC8-0B59-455B-9D76-6AABBE81096A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9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8B09111-1329-4E30-BF94-0855382638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4444621"/>
            <a:ext cx="4380650" cy="24641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8AC80-316D-493C-9218-690DFDC86919}"/>
              </a:ext>
            </a:extLst>
          </p:cNvPr>
          <p:cNvSpPr txBox="1"/>
          <p:nvPr/>
        </p:nvSpPr>
        <p:spPr>
          <a:xfrm flipH="1">
            <a:off x="1497879" y="1148583"/>
            <a:ext cx="728463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Puerto Azul recibió  a la brigada de vacunación del Ministerio de Salud.  Febrero 12.2022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E6DC3C1-1557-4314-955F-A1F6D67B71CD}"/>
              </a:ext>
            </a:extLst>
          </p:cNvPr>
          <p:cNvGrpSpPr/>
          <p:nvPr/>
        </p:nvGrpSpPr>
        <p:grpSpPr>
          <a:xfrm>
            <a:off x="1718626" y="510108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20E02619-D693-484D-99AE-4B1D75CF544D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1F942B6B-A30E-42DB-A421-BDAF66EE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Oval 6">
            <a:extLst>
              <a:ext uri="{FF2B5EF4-FFF2-40B4-BE49-F238E27FC236}">
                <a16:creationId xmlns:a16="http://schemas.microsoft.com/office/drawing/2014/main" id="{F96C8344-797A-4523-88DA-D773FBF13DD0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051007C-2FFE-402D-8985-1A69FA36A44B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10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06BDC-EF60-45E8-881C-886ECD9B9859}"/>
              </a:ext>
            </a:extLst>
          </p:cNvPr>
          <p:cNvSpPr txBox="1"/>
          <p:nvPr/>
        </p:nvSpPr>
        <p:spPr>
          <a:xfrm>
            <a:off x="1890967" y="594450"/>
            <a:ext cx="7056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B829BB-1B75-4027-B960-63A9F1108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967" y="2309352"/>
            <a:ext cx="5237043" cy="43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458679-54A6-45D8-A70E-08653781F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06" y="116632"/>
            <a:ext cx="1140051" cy="1548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EB858B-EC6F-403A-B0BD-16AF32840B7C}"/>
              </a:ext>
            </a:extLst>
          </p:cNvPr>
          <p:cNvSpPr txBox="1"/>
          <p:nvPr/>
        </p:nvSpPr>
        <p:spPr>
          <a:xfrm>
            <a:off x="1547664" y="845064"/>
            <a:ext cx="7056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FB7891F-D80E-48F6-88FB-5155A2DA2523}"/>
              </a:ext>
            </a:extLst>
          </p:cNvPr>
          <p:cNvGrpSpPr/>
          <p:nvPr/>
        </p:nvGrpSpPr>
        <p:grpSpPr>
          <a:xfrm>
            <a:off x="1403648" y="784030"/>
            <a:ext cx="540000" cy="540000"/>
            <a:chOff x="1593004" y="733018"/>
            <a:chExt cx="540000" cy="540000"/>
          </a:xfrm>
        </p:grpSpPr>
        <p:sp>
          <p:nvSpPr>
            <p:cNvPr id="9" name="Oval 326">
              <a:extLst>
                <a:ext uri="{FF2B5EF4-FFF2-40B4-BE49-F238E27FC236}">
                  <a16:creationId xmlns:a16="http://schemas.microsoft.com/office/drawing/2014/main" id="{8E5B5AFA-5498-48FD-9EF4-E6BB26F560C1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57DEDAAD-1D91-4A57-8824-BB41A0243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Oval 6">
            <a:extLst>
              <a:ext uri="{FF2B5EF4-FFF2-40B4-BE49-F238E27FC236}">
                <a16:creationId xmlns:a16="http://schemas.microsoft.com/office/drawing/2014/main" id="{E37D08CD-94C1-4A01-B9F5-29F5BD2D567C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8BD3DEB5-5B98-4514-B891-B046DD6B57F4}"/>
              </a:ext>
            </a:extLst>
          </p:cNvPr>
          <p:cNvSpPr txBox="1"/>
          <p:nvPr/>
        </p:nvSpPr>
        <p:spPr>
          <a:xfrm>
            <a:off x="8100392" y="6192384"/>
            <a:ext cx="523971" cy="4277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2000" b="1" smtClean="0">
                <a:solidFill>
                  <a:schemeClr val="bg1"/>
                </a:solidFill>
                <a:latin typeface="Lato" pitchFamily="34" charset="0"/>
              </a:rPr>
              <a:t>11</a:t>
            </a:fld>
            <a:endParaRPr lang="en-US" sz="2000" b="1" dirty="0">
              <a:solidFill>
                <a:schemeClr val="bg1"/>
              </a:solidFill>
              <a:latin typeface="Lato" pitchFamily="34" charset="0"/>
            </a:endParaRPr>
          </a:p>
        </p:txBody>
      </p:sp>
      <p:grpSp>
        <p:nvGrpSpPr>
          <p:cNvPr id="16" name="Group 1">
            <a:extLst>
              <a:ext uri="{FF2B5EF4-FFF2-40B4-BE49-F238E27FC236}">
                <a16:creationId xmlns:a16="http://schemas.microsoft.com/office/drawing/2014/main" id="{A955DC39-9C45-42C0-8345-F7F44EE30EB4}"/>
              </a:ext>
            </a:extLst>
          </p:cNvPr>
          <p:cNvGrpSpPr/>
          <p:nvPr/>
        </p:nvGrpSpPr>
        <p:grpSpPr>
          <a:xfrm>
            <a:off x="6070135" y="4365870"/>
            <a:ext cx="2292242" cy="2312535"/>
            <a:chOff x="6619265" y="1541499"/>
            <a:chExt cx="4392356" cy="4431242"/>
          </a:xfrm>
        </p:grpSpPr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83C521BD-231B-4F92-90B4-0532FDCE05F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19265" y="1541499"/>
              <a:ext cx="4392356" cy="4431242"/>
              <a:chOff x="1536" y="324"/>
              <a:chExt cx="2485" cy="2507"/>
            </a:xfrm>
          </p:grpSpPr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0FE69B3B-A09E-404C-BC01-7A4C3D970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324"/>
                <a:ext cx="158" cy="753"/>
              </a:xfrm>
              <a:custGeom>
                <a:avLst/>
                <a:gdLst>
                  <a:gd name="T0" fmla="*/ 0 w 158"/>
                  <a:gd name="T1" fmla="*/ 0 h 753"/>
                  <a:gd name="T2" fmla="*/ 0 w 158"/>
                  <a:gd name="T3" fmla="*/ 625 h 753"/>
                  <a:gd name="T4" fmla="*/ 0 w 158"/>
                  <a:gd name="T5" fmla="*/ 673 h 753"/>
                  <a:gd name="T6" fmla="*/ 154 w 158"/>
                  <a:gd name="T7" fmla="*/ 753 h 753"/>
                  <a:gd name="T8" fmla="*/ 154 w 158"/>
                  <a:gd name="T9" fmla="*/ 706 h 753"/>
                  <a:gd name="T10" fmla="*/ 158 w 158"/>
                  <a:gd name="T11" fmla="*/ 55 h 753"/>
                  <a:gd name="T12" fmla="*/ 0 w 158"/>
                  <a:gd name="T13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753">
                    <a:moveTo>
                      <a:pt x="0" y="0"/>
                    </a:moveTo>
                    <a:lnTo>
                      <a:pt x="0" y="625"/>
                    </a:lnTo>
                    <a:lnTo>
                      <a:pt x="0" y="673"/>
                    </a:lnTo>
                    <a:lnTo>
                      <a:pt x="154" y="753"/>
                    </a:lnTo>
                    <a:lnTo>
                      <a:pt x="154" y="706"/>
                    </a:lnTo>
                    <a:lnTo>
                      <a:pt x="158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98F0BA98-C572-43A7-9066-E2A6BBE4B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1647"/>
                <a:ext cx="426" cy="107"/>
              </a:xfrm>
              <a:custGeom>
                <a:avLst/>
                <a:gdLst>
                  <a:gd name="T0" fmla="*/ 232 w 426"/>
                  <a:gd name="T1" fmla="*/ 0 h 107"/>
                  <a:gd name="T2" fmla="*/ 44 w 426"/>
                  <a:gd name="T3" fmla="*/ 15 h 107"/>
                  <a:gd name="T4" fmla="*/ 0 w 426"/>
                  <a:gd name="T5" fmla="*/ 19 h 107"/>
                  <a:gd name="T6" fmla="*/ 158 w 426"/>
                  <a:gd name="T7" fmla="*/ 107 h 107"/>
                  <a:gd name="T8" fmla="*/ 202 w 426"/>
                  <a:gd name="T9" fmla="*/ 99 h 107"/>
                  <a:gd name="T10" fmla="*/ 426 w 426"/>
                  <a:gd name="T11" fmla="*/ 66 h 107"/>
                  <a:gd name="T12" fmla="*/ 232 w 426"/>
                  <a:gd name="T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6" h="107">
                    <a:moveTo>
                      <a:pt x="232" y="0"/>
                    </a:moveTo>
                    <a:lnTo>
                      <a:pt x="44" y="15"/>
                    </a:lnTo>
                    <a:lnTo>
                      <a:pt x="0" y="19"/>
                    </a:lnTo>
                    <a:lnTo>
                      <a:pt x="158" y="107"/>
                    </a:lnTo>
                    <a:lnTo>
                      <a:pt x="202" y="99"/>
                    </a:lnTo>
                    <a:lnTo>
                      <a:pt x="426" y="66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DCC900EA-DDC7-4F24-87CB-412EDDA46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390"/>
                <a:ext cx="155" cy="319"/>
              </a:xfrm>
              <a:custGeom>
                <a:avLst/>
                <a:gdLst>
                  <a:gd name="T0" fmla="*/ 155 w 155"/>
                  <a:gd name="T1" fmla="*/ 319 h 319"/>
                  <a:gd name="T2" fmla="*/ 0 w 155"/>
                  <a:gd name="T3" fmla="*/ 224 h 319"/>
                  <a:gd name="T4" fmla="*/ 0 w 155"/>
                  <a:gd name="T5" fmla="*/ 0 h 319"/>
                  <a:gd name="T6" fmla="*/ 155 w 155"/>
                  <a:gd name="T7" fmla="*/ 91 h 319"/>
                  <a:gd name="T8" fmla="*/ 155 w 155"/>
                  <a:gd name="T9" fmla="*/ 31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" h="319">
                    <a:moveTo>
                      <a:pt x="155" y="319"/>
                    </a:moveTo>
                    <a:lnTo>
                      <a:pt x="0" y="224"/>
                    </a:lnTo>
                    <a:lnTo>
                      <a:pt x="0" y="0"/>
                    </a:lnTo>
                    <a:lnTo>
                      <a:pt x="155" y="91"/>
                    </a:lnTo>
                    <a:lnTo>
                      <a:pt x="155" y="31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8B5F7D1D-3E38-4136-BC05-42DCCE627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2037"/>
                <a:ext cx="427" cy="485"/>
              </a:xfrm>
              <a:custGeom>
                <a:avLst/>
                <a:gdLst>
                  <a:gd name="T0" fmla="*/ 115 w 116"/>
                  <a:gd name="T1" fmla="*/ 70 h 132"/>
                  <a:gd name="T2" fmla="*/ 98 w 116"/>
                  <a:gd name="T3" fmla="*/ 26 h 132"/>
                  <a:gd name="T4" fmla="*/ 75 w 116"/>
                  <a:gd name="T5" fmla="*/ 13 h 132"/>
                  <a:gd name="T6" fmla="*/ 51 w 116"/>
                  <a:gd name="T7" fmla="*/ 0 h 132"/>
                  <a:gd name="T8" fmla="*/ 63 w 116"/>
                  <a:gd name="T9" fmla="*/ 71 h 132"/>
                  <a:gd name="T10" fmla="*/ 0 w 116"/>
                  <a:gd name="T11" fmla="*/ 96 h 132"/>
                  <a:gd name="T12" fmla="*/ 42 w 116"/>
                  <a:gd name="T13" fmla="*/ 121 h 132"/>
                  <a:gd name="T14" fmla="*/ 106 w 116"/>
                  <a:gd name="T15" fmla="*/ 95 h 132"/>
                  <a:gd name="T16" fmla="*/ 106 w 116"/>
                  <a:gd name="T17" fmla="*/ 95 h 132"/>
                  <a:gd name="T18" fmla="*/ 115 w 116"/>
                  <a:gd name="T19" fmla="*/ 70 h 132"/>
                  <a:gd name="T20" fmla="*/ 115 w 116"/>
                  <a:gd name="T21" fmla="*/ 7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6" h="132">
                    <a:moveTo>
                      <a:pt x="115" y="70"/>
                    </a:moveTo>
                    <a:cubicBezTo>
                      <a:pt x="116" y="53"/>
                      <a:pt x="111" y="36"/>
                      <a:pt x="98" y="26"/>
                    </a:cubicBezTo>
                    <a:cubicBezTo>
                      <a:pt x="91" y="21"/>
                      <a:pt x="82" y="17"/>
                      <a:pt x="75" y="13"/>
                    </a:cubicBezTo>
                    <a:cubicBezTo>
                      <a:pt x="67" y="9"/>
                      <a:pt x="59" y="4"/>
                      <a:pt x="51" y="0"/>
                    </a:cubicBezTo>
                    <a:cubicBezTo>
                      <a:pt x="77" y="14"/>
                      <a:pt x="77" y="49"/>
                      <a:pt x="63" y="71"/>
                    </a:cubicBezTo>
                    <a:cubicBezTo>
                      <a:pt x="51" y="92"/>
                      <a:pt x="24" y="107"/>
                      <a:pt x="0" y="96"/>
                    </a:cubicBezTo>
                    <a:cubicBezTo>
                      <a:pt x="42" y="121"/>
                      <a:pt x="42" y="121"/>
                      <a:pt x="42" y="121"/>
                    </a:cubicBezTo>
                    <a:cubicBezTo>
                      <a:pt x="67" y="132"/>
                      <a:pt x="94" y="116"/>
                      <a:pt x="106" y="95"/>
                    </a:cubicBezTo>
                    <a:cubicBezTo>
                      <a:pt x="106" y="95"/>
                      <a:pt x="106" y="95"/>
                      <a:pt x="106" y="95"/>
                    </a:cubicBezTo>
                    <a:cubicBezTo>
                      <a:pt x="111" y="87"/>
                      <a:pt x="114" y="78"/>
                      <a:pt x="115" y="70"/>
                    </a:cubicBezTo>
                    <a:cubicBezTo>
                      <a:pt x="115" y="68"/>
                      <a:pt x="115" y="70"/>
                      <a:pt x="115" y="7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F27C7533-6E8E-4299-B867-B616E401B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2327"/>
                <a:ext cx="184" cy="118"/>
              </a:xfrm>
              <a:custGeom>
                <a:avLst/>
                <a:gdLst>
                  <a:gd name="T0" fmla="*/ 50 w 50"/>
                  <a:gd name="T1" fmla="*/ 32 h 32"/>
                  <a:gd name="T2" fmla="*/ 50 w 50"/>
                  <a:gd name="T3" fmla="*/ 32 h 32"/>
                  <a:gd name="T4" fmla="*/ 50 w 50"/>
                  <a:gd name="T5" fmla="*/ 32 h 32"/>
                  <a:gd name="T6" fmla="*/ 50 w 50"/>
                  <a:gd name="T7" fmla="*/ 32 h 32"/>
                  <a:gd name="T8" fmla="*/ 48 w 50"/>
                  <a:gd name="T9" fmla="*/ 31 h 32"/>
                  <a:gd name="T10" fmla="*/ 46 w 50"/>
                  <a:gd name="T11" fmla="*/ 29 h 32"/>
                  <a:gd name="T12" fmla="*/ 44 w 50"/>
                  <a:gd name="T13" fmla="*/ 27 h 32"/>
                  <a:gd name="T14" fmla="*/ 42 w 50"/>
                  <a:gd name="T15" fmla="*/ 25 h 32"/>
                  <a:gd name="T16" fmla="*/ 0 w 50"/>
                  <a:gd name="T17" fmla="*/ 0 h 32"/>
                  <a:gd name="T18" fmla="*/ 2 w 50"/>
                  <a:gd name="T19" fmla="*/ 2 h 32"/>
                  <a:gd name="T20" fmla="*/ 4 w 50"/>
                  <a:gd name="T21" fmla="*/ 4 h 32"/>
                  <a:gd name="T22" fmla="*/ 6 w 50"/>
                  <a:gd name="T23" fmla="*/ 5 h 32"/>
                  <a:gd name="T24" fmla="*/ 8 w 50"/>
                  <a:gd name="T25" fmla="*/ 7 h 32"/>
                  <a:gd name="T26" fmla="*/ 8 w 50"/>
                  <a:gd name="T27" fmla="*/ 7 h 32"/>
                  <a:gd name="T28" fmla="*/ 9 w 50"/>
                  <a:gd name="T29" fmla="*/ 7 h 32"/>
                  <a:gd name="T30" fmla="*/ 9 w 50"/>
                  <a:gd name="T31" fmla="*/ 7 h 32"/>
                  <a:gd name="T32" fmla="*/ 9 w 50"/>
                  <a:gd name="T33" fmla="*/ 7 h 32"/>
                  <a:gd name="T34" fmla="*/ 50 w 50"/>
                  <a:gd name="T35" fmla="*/ 32 h 32"/>
                  <a:gd name="T36" fmla="*/ 50 w 50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32">
                    <a:moveTo>
                      <a:pt x="50" y="32"/>
                    </a:moveTo>
                    <a:cubicBezTo>
                      <a:pt x="50" y="32"/>
                      <a:pt x="50" y="32"/>
                      <a:pt x="50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50" y="32"/>
                      <a:pt x="50" y="32"/>
                      <a:pt x="50" y="32"/>
                    </a:cubicBezTo>
                    <a:cubicBezTo>
                      <a:pt x="49" y="32"/>
                      <a:pt x="49" y="31"/>
                      <a:pt x="48" y="31"/>
                    </a:cubicBezTo>
                    <a:cubicBezTo>
                      <a:pt x="47" y="30"/>
                      <a:pt x="47" y="30"/>
                      <a:pt x="46" y="29"/>
                    </a:cubicBezTo>
                    <a:cubicBezTo>
                      <a:pt x="45" y="28"/>
                      <a:pt x="44" y="28"/>
                      <a:pt x="44" y="27"/>
                    </a:cubicBezTo>
                    <a:cubicBezTo>
                      <a:pt x="43" y="26"/>
                      <a:pt x="43" y="26"/>
                      <a:pt x="42" y="2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5" y="4"/>
                      <a:pt x="5" y="5"/>
                      <a:pt x="6" y="5"/>
                    </a:cubicBezTo>
                    <a:cubicBezTo>
                      <a:pt x="7" y="6"/>
                      <a:pt x="8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23" y="15"/>
                      <a:pt x="37" y="24"/>
                      <a:pt x="50" y="32"/>
                    </a:cubicBezTo>
                    <a:cubicBezTo>
                      <a:pt x="50" y="32"/>
                      <a:pt x="50" y="32"/>
                      <a:pt x="50" y="3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6254A5CC-A0E0-4D4D-9832-6336E40E4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5" y="1371"/>
                <a:ext cx="247" cy="339"/>
              </a:xfrm>
              <a:custGeom>
                <a:avLst/>
                <a:gdLst>
                  <a:gd name="T0" fmla="*/ 66 w 67"/>
                  <a:gd name="T1" fmla="*/ 64 h 92"/>
                  <a:gd name="T2" fmla="*/ 47 w 67"/>
                  <a:gd name="T3" fmla="*/ 24 h 92"/>
                  <a:gd name="T4" fmla="*/ 24 w 67"/>
                  <a:gd name="T5" fmla="*/ 12 h 92"/>
                  <a:gd name="T6" fmla="*/ 0 w 67"/>
                  <a:gd name="T7" fmla="*/ 0 h 92"/>
                  <a:gd name="T8" fmla="*/ 16 w 67"/>
                  <a:gd name="T9" fmla="*/ 69 h 92"/>
                  <a:gd name="T10" fmla="*/ 59 w 67"/>
                  <a:gd name="T11" fmla="*/ 92 h 92"/>
                  <a:gd name="T12" fmla="*/ 66 w 67"/>
                  <a:gd name="T13" fmla="*/ 64 h 92"/>
                  <a:gd name="T14" fmla="*/ 66 w 67"/>
                  <a:gd name="T15" fmla="*/ 6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2">
                    <a:moveTo>
                      <a:pt x="66" y="64"/>
                    </a:moveTo>
                    <a:cubicBezTo>
                      <a:pt x="67" y="49"/>
                      <a:pt x="60" y="33"/>
                      <a:pt x="47" y="24"/>
                    </a:cubicBezTo>
                    <a:cubicBezTo>
                      <a:pt x="40" y="20"/>
                      <a:pt x="32" y="16"/>
                      <a:pt x="24" y="12"/>
                    </a:cubicBezTo>
                    <a:cubicBezTo>
                      <a:pt x="16" y="8"/>
                      <a:pt x="8" y="4"/>
                      <a:pt x="0" y="0"/>
                    </a:cubicBezTo>
                    <a:cubicBezTo>
                      <a:pt x="25" y="13"/>
                      <a:pt x="28" y="46"/>
                      <a:pt x="16" y="69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64" y="84"/>
                      <a:pt x="66" y="74"/>
                      <a:pt x="66" y="64"/>
                    </a:cubicBezTo>
                    <a:cubicBezTo>
                      <a:pt x="67" y="59"/>
                      <a:pt x="66" y="66"/>
                      <a:pt x="66" y="6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6" name="Freeform 11">
                <a:extLst>
                  <a:ext uri="{FF2B5EF4-FFF2-40B4-BE49-F238E27FC236}">
                    <a16:creationId xmlns:a16="http://schemas.microsoft.com/office/drawing/2014/main" id="{0EB15EF0-98A1-4F68-B0C8-2203F2F81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4" y="2044"/>
                <a:ext cx="356" cy="173"/>
              </a:xfrm>
              <a:custGeom>
                <a:avLst/>
                <a:gdLst>
                  <a:gd name="T0" fmla="*/ 67 w 97"/>
                  <a:gd name="T1" fmla="*/ 27 h 47"/>
                  <a:gd name="T2" fmla="*/ 97 w 97"/>
                  <a:gd name="T3" fmla="*/ 30 h 47"/>
                  <a:gd name="T4" fmla="*/ 68 w 97"/>
                  <a:gd name="T5" fmla="*/ 13 h 47"/>
                  <a:gd name="T6" fmla="*/ 48 w 97"/>
                  <a:gd name="T7" fmla="*/ 2 h 47"/>
                  <a:gd name="T8" fmla="*/ 27 w 97"/>
                  <a:gd name="T9" fmla="*/ 3 h 47"/>
                  <a:gd name="T10" fmla="*/ 20 w 97"/>
                  <a:gd name="T11" fmla="*/ 5 h 47"/>
                  <a:gd name="T12" fmla="*/ 14 w 97"/>
                  <a:gd name="T13" fmla="*/ 9 h 47"/>
                  <a:gd name="T14" fmla="*/ 9 w 97"/>
                  <a:gd name="T15" fmla="*/ 13 h 47"/>
                  <a:gd name="T16" fmla="*/ 9 w 97"/>
                  <a:gd name="T17" fmla="*/ 13 h 47"/>
                  <a:gd name="T18" fmla="*/ 9 w 97"/>
                  <a:gd name="T19" fmla="*/ 13 h 47"/>
                  <a:gd name="T20" fmla="*/ 0 w 97"/>
                  <a:gd name="T21" fmla="*/ 23 h 47"/>
                  <a:gd name="T22" fmla="*/ 0 w 97"/>
                  <a:gd name="T23" fmla="*/ 23 h 47"/>
                  <a:gd name="T24" fmla="*/ 42 w 97"/>
                  <a:gd name="T25" fmla="*/ 47 h 47"/>
                  <a:gd name="T26" fmla="*/ 67 w 97"/>
                  <a:gd name="T27" fmla="*/ 27 h 47"/>
                  <a:gd name="T28" fmla="*/ 67 w 97"/>
                  <a:gd name="T29" fmla="*/ 2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7" h="47">
                    <a:moveTo>
                      <a:pt x="67" y="27"/>
                    </a:moveTo>
                    <a:cubicBezTo>
                      <a:pt x="77" y="24"/>
                      <a:pt x="88" y="25"/>
                      <a:pt x="97" y="30"/>
                    </a:cubicBezTo>
                    <a:cubicBezTo>
                      <a:pt x="87" y="24"/>
                      <a:pt x="78" y="19"/>
                      <a:pt x="68" y="13"/>
                    </a:cubicBezTo>
                    <a:cubicBezTo>
                      <a:pt x="62" y="10"/>
                      <a:pt x="55" y="5"/>
                      <a:pt x="48" y="2"/>
                    </a:cubicBezTo>
                    <a:cubicBezTo>
                      <a:pt x="41" y="0"/>
                      <a:pt x="34" y="1"/>
                      <a:pt x="27" y="3"/>
                    </a:cubicBezTo>
                    <a:cubicBezTo>
                      <a:pt x="24" y="3"/>
                      <a:pt x="22" y="4"/>
                      <a:pt x="20" y="5"/>
                    </a:cubicBezTo>
                    <a:cubicBezTo>
                      <a:pt x="18" y="6"/>
                      <a:pt x="15" y="9"/>
                      <a:pt x="14" y="9"/>
                    </a:cubicBezTo>
                    <a:cubicBezTo>
                      <a:pt x="12" y="10"/>
                      <a:pt x="10" y="12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5" y="16"/>
                      <a:pt x="3" y="19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8" y="38"/>
                      <a:pt x="57" y="31"/>
                      <a:pt x="67" y="27"/>
                    </a:cubicBezTo>
                    <a:cubicBezTo>
                      <a:pt x="68" y="27"/>
                      <a:pt x="65" y="28"/>
                      <a:pt x="67" y="2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7" name="Freeform 12">
                <a:extLst>
                  <a:ext uri="{FF2B5EF4-FFF2-40B4-BE49-F238E27FC236}">
                    <a16:creationId xmlns:a16="http://schemas.microsoft.com/office/drawing/2014/main" id="{B8587A8E-97AF-4E71-B214-C90B0FA6B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1368"/>
                <a:ext cx="390" cy="411"/>
              </a:xfrm>
              <a:custGeom>
                <a:avLst/>
                <a:gdLst>
                  <a:gd name="T0" fmla="*/ 93 w 106"/>
                  <a:gd name="T1" fmla="*/ 34 h 112"/>
                  <a:gd name="T2" fmla="*/ 106 w 106"/>
                  <a:gd name="T3" fmla="*/ 31 h 112"/>
                  <a:gd name="T4" fmla="*/ 63 w 106"/>
                  <a:gd name="T5" fmla="*/ 9 h 112"/>
                  <a:gd name="T6" fmla="*/ 11 w 106"/>
                  <a:gd name="T7" fmla="*/ 26 h 112"/>
                  <a:gd name="T8" fmla="*/ 8 w 106"/>
                  <a:gd name="T9" fmla="*/ 29 h 112"/>
                  <a:gd name="T10" fmla="*/ 8 w 106"/>
                  <a:gd name="T11" fmla="*/ 29 h 112"/>
                  <a:gd name="T12" fmla="*/ 8 w 106"/>
                  <a:gd name="T13" fmla="*/ 29 h 112"/>
                  <a:gd name="T14" fmla="*/ 2 w 106"/>
                  <a:gd name="T15" fmla="*/ 51 h 112"/>
                  <a:gd name="T16" fmla="*/ 2 w 106"/>
                  <a:gd name="T17" fmla="*/ 51 h 112"/>
                  <a:gd name="T18" fmla="*/ 18 w 106"/>
                  <a:gd name="T19" fmla="*/ 88 h 112"/>
                  <a:gd name="T20" fmla="*/ 61 w 106"/>
                  <a:gd name="T21" fmla="*/ 112 h 112"/>
                  <a:gd name="T22" fmla="*/ 93 w 106"/>
                  <a:gd name="T23" fmla="*/ 3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6" h="112">
                    <a:moveTo>
                      <a:pt x="93" y="34"/>
                    </a:moveTo>
                    <a:cubicBezTo>
                      <a:pt x="98" y="34"/>
                      <a:pt x="102" y="29"/>
                      <a:pt x="106" y="31"/>
                    </a:cubicBezTo>
                    <a:cubicBezTo>
                      <a:pt x="92" y="24"/>
                      <a:pt x="77" y="16"/>
                      <a:pt x="63" y="9"/>
                    </a:cubicBezTo>
                    <a:cubicBezTo>
                      <a:pt x="43" y="0"/>
                      <a:pt x="23" y="9"/>
                      <a:pt x="11" y="26"/>
                    </a:cubicBezTo>
                    <a:cubicBezTo>
                      <a:pt x="10" y="27"/>
                      <a:pt x="9" y="28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5" y="36"/>
                      <a:pt x="2" y="43"/>
                      <a:pt x="2" y="51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0" y="65"/>
                      <a:pt x="6" y="80"/>
                      <a:pt x="18" y="88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35" y="87"/>
                      <a:pt x="53" y="33"/>
                      <a:pt x="93" y="3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Freeform 13">
                <a:extLst>
                  <a:ext uri="{FF2B5EF4-FFF2-40B4-BE49-F238E27FC236}">
                    <a16:creationId xmlns:a16="http://schemas.microsoft.com/office/drawing/2014/main" id="{D585962C-DD81-4459-A09C-D6BB80ECE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3" y="1732"/>
                <a:ext cx="158" cy="411"/>
              </a:xfrm>
              <a:custGeom>
                <a:avLst/>
                <a:gdLst>
                  <a:gd name="T0" fmla="*/ 155 w 158"/>
                  <a:gd name="T1" fmla="*/ 411 h 411"/>
                  <a:gd name="T2" fmla="*/ 0 w 158"/>
                  <a:gd name="T3" fmla="*/ 323 h 411"/>
                  <a:gd name="T4" fmla="*/ 4 w 158"/>
                  <a:gd name="T5" fmla="*/ 0 h 411"/>
                  <a:gd name="T6" fmla="*/ 158 w 158"/>
                  <a:gd name="T7" fmla="*/ 84 h 411"/>
                  <a:gd name="T8" fmla="*/ 155 w 158"/>
                  <a:gd name="T9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411">
                    <a:moveTo>
                      <a:pt x="155" y="411"/>
                    </a:moveTo>
                    <a:lnTo>
                      <a:pt x="0" y="323"/>
                    </a:lnTo>
                    <a:lnTo>
                      <a:pt x="4" y="0"/>
                    </a:lnTo>
                    <a:lnTo>
                      <a:pt x="158" y="84"/>
                    </a:lnTo>
                    <a:lnTo>
                      <a:pt x="155" y="41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9" name="Freeform 14">
                <a:extLst>
                  <a:ext uri="{FF2B5EF4-FFF2-40B4-BE49-F238E27FC236}">
                    <a16:creationId xmlns:a16="http://schemas.microsoft.com/office/drawing/2014/main" id="{536BE206-C80E-42D9-8874-324FF3A7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" y="1691"/>
                <a:ext cx="426" cy="125"/>
              </a:xfrm>
              <a:custGeom>
                <a:avLst/>
                <a:gdLst>
                  <a:gd name="T0" fmla="*/ 268 w 426"/>
                  <a:gd name="T1" fmla="*/ 0 h 125"/>
                  <a:gd name="T2" fmla="*/ 224 w 426"/>
                  <a:gd name="T3" fmla="*/ 8 h 125"/>
                  <a:gd name="T4" fmla="*/ 0 w 426"/>
                  <a:gd name="T5" fmla="*/ 41 h 125"/>
                  <a:gd name="T6" fmla="*/ 154 w 426"/>
                  <a:gd name="T7" fmla="*/ 125 h 125"/>
                  <a:gd name="T8" fmla="*/ 382 w 426"/>
                  <a:gd name="T9" fmla="*/ 92 h 125"/>
                  <a:gd name="T10" fmla="*/ 426 w 426"/>
                  <a:gd name="T11" fmla="*/ 88 h 125"/>
                  <a:gd name="T12" fmla="*/ 268 w 426"/>
                  <a:gd name="T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6" h="125">
                    <a:moveTo>
                      <a:pt x="268" y="0"/>
                    </a:moveTo>
                    <a:lnTo>
                      <a:pt x="224" y="8"/>
                    </a:lnTo>
                    <a:lnTo>
                      <a:pt x="0" y="41"/>
                    </a:lnTo>
                    <a:lnTo>
                      <a:pt x="154" y="125"/>
                    </a:lnTo>
                    <a:lnTo>
                      <a:pt x="382" y="92"/>
                    </a:lnTo>
                    <a:lnTo>
                      <a:pt x="426" y="88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id="{394E8B67-E336-4F0D-BE67-4863CB9B2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" y="1735"/>
                <a:ext cx="364" cy="118"/>
              </a:xfrm>
              <a:custGeom>
                <a:avLst/>
                <a:gdLst>
                  <a:gd name="T0" fmla="*/ 155 w 364"/>
                  <a:gd name="T1" fmla="*/ 118 h 118"/>
                  <a:gd name="T2" fmla="*/ 0 w 364"/>
                  <a:gd name="T3" fmla="*/ 30 h 118"/>
                  <a:gd name="T4" fmla="*/ 210 w 364"/>
                  <a:gd name="T5" fmla="*/ 0 h 118"/>
                  <a:gd name="T6" fmla="*/ 364 w 364"/>
                  <a:gd name="T7" fmla="*/ 89 h 118"/>
                  <a:gd name="T8" fmla="*/ 155 w 364"/>
                  <a:gd name="T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118">
                    <a:moveTo>
                      <a:pt x="155" y="118"/>
                    </a:moveTo>
                    <a:lnTo>
                      <a:pt x="0" y="30"/>
                    </a:lnTo>
                    <a:lnTo>
                      <a:pt x="210" y="0"/>
                    </a:lnTo>
                    <a:lnTo>
                      <a:pt x="364" y="89"/>
                    </a:lnTo>
                    <a:lnTo>
                      <a:pt x="155" y="11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1" name="Freeform 16">
                <a:extLst>
                  <a:ext uri="{FF2B5EF4-FFF2-40B4-BE49-F238E27FC236}">
                    <a16:creationId xmlns:a16="http://schemas.microsoft.com/office/drawing/2014/main" id="{1033CE7D-CAC1-417E-8004-F335F8C64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" y="1199"/>
                <a:ext cx="154" cy="584"/>
              </a:xfrm>
              <a:custGeom>
                <a:avLst/>
                <a:gdLst>
                  <a:gd name="T0" fmla="*/ 0 w 154"/>
                  <a:gd name="T1" fmla="*/ 0 h 584"/>
                  <a:gd name="T2" fmla="*/ 0 w 154"/>
                  <a:gd name="T3" fmla="*/ 48 h 584"/>
                  <a:gd name="T4" fmla="*/ 0 w 154"/>
                  <a:gd name="T5" fmla="*/ 500 h 584"/>
                  <a:gd name="T6" fmla="*/ 154 w 154"/>
                  <a:gd name="T7" fmla="*/ 584 h 584"/>
                  <a:gd name="T8" fmla="*/ 154 w 154"/>
                  <a:gd name="T9" fmla="*/ 128 h 584"/>
                  <a:gd name="T10" fmla="*/ 154 w 154"/>
                  <a:gd name="T11" fmla="*/ 84 h 584"/>
                  <a:gd name="T12" fmla="*/ 0 w 154"/>
                  <a:gd name="T13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584">
                    <a:moveTo>
                      <a:pt x="0" y="0"/>
                    </a:moveTo>
                    <a:lnTo>
                      <a:pt x="0" y="48"/>
                    </a:lnTo>
                    <a:lnTo>
                      <a:pt x="0" y="500"/>
                    </a:lnTo>
                    <a:lnTo>
                      <a:pt x="154" y="584"/>
                    </a:lnTo>
                    <a:lnTo>
                      <a:pt x="154" y="128"/>
                    </a:lnTo>
                    <a:lnTo>
                      <a:pt x="154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Freeform 17">
                <a:extLst>
                  <a:ext uri="{FF2B5EF4-FFF2-40B4-BE49-F238E27FC236}">
                    <a16:creationId xmlns:a16="http://schemas.microsoft.com/office/drawing/2014/main" id="{A9DC7BEE-0587-4CD5-BAFE-60B20AF34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" y="1765"/>
                <a:ext cx="445" cy="430"/>
              </a:xfrm>
              <a:custGeom>
                <a:avLst/>
                <a:gdLst>
                  <a:gd name="T0" fmla="*/ 120 w 121"/>
                  <a:gd name="T1" fmla="*/ 57 h 117"/>
                  <a:gd name="T2" fmla="*/ 112 w 121"/>
                  <a:gd name="T3" fmla="*/ 24 h 117"/>
                  <a:gd name="T4" fmla="*/ 70 w 121"/>
                  <a:gd name="T5" fmla="*/ 0 h 117"/>
                  <a:gd name="T6" fmla="*/ 64 w 121"/>
                  <a:gd name="T7" fmla="*/ 68 h 117"/>
                  <a:gd name="T8" fmla="*/ 0 w 121"/>
                  <a:gd name="T9" fmla="*/ 83 h 117"/>
                  <a:gd name="T10" fmla="*/ 41 w 121"/>
                  <a:gd name="T11" fmla="*/ 107 h 117"/>
                  <a:gd name="T12" fmla="*/ 93 w 121"/>
                  <a:gd name="T13" fmla="*/ 104 h 117"/>
                  <a:gd name="T14" fmla="*/ 120 w 121"/>
                  <a:gd name="T15" fmla="*/ 57 h 117"/>
                  <a:gd name="T16" fmla="*/ 120 w 121"/>
                  <a:gd name="T17" fmla="*/ 5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17">
                    <a:moveTo>
                      <a:pt x="120" y="57"/>
                    </a:moveTo>
                    <a:cubicBezTo>
                      <a:pt x="121" y="46"/>
                      <a:pt x="119" y="34"/>
                      <a:pt x="112" y="24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84" y="21"/>
                      <a:pt x="79" y="49"/>
                      <a:pt x="64" y="68"/>
                    </a:cubicBezTo>
                    <a:cubicBezTo>
                      <a:pt x="49" y="86"/>
                      <a:pt x="22" y="96"/>
                      <a:pt x="0" y="83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57" y="117"/>
                      <a:pt x="78" y="114"/>
                      <a:pt x="93" y="104"/>
                    </a:cubicBezTo>
                    <a:cubicBezTo>
                      <a:pt x="109" y="93"/>
                      <a:pt x="117" y="76"/>
                      <a:pt x="120" y="57"/>
                    </a:cubicBezTo>
                    <a:cubicBezTo>
                      <a:pt x="120" y="56"/>
                      <a:pt x="120" y="58"/>
                      <a:pt x="120" y="5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3" name="Freeform 18">
                <a:extLst>
                  <a:ext uri="{FF2B5EF4-FFF2-40B4-BE49-F238E27FC236}">
                    <a16:creationId xmlns:a16="http://schemas.microsoft.com/office/drawing/2014/main" id="{A2025129-F3B7-4419-972E-E01B0CEB1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1272"/>
                <a:ext cx="342" cy="125"/>
              </a:xfrm>
              <a:custGeom>
                <a:avLst/>
                <a:gdLst>
                  <a:gd name="T0" fmla="*/ 51 w 93"/>
                  <a:gd name="T1" fmla="*/ 0 h 34"/>
                  <a:gd name="T2" fmla="*/ 0 w 93"/>
                  <a:gd name="T3" fmla="*/ 6 h 34"/>
                  <a:gd name="T4" fmla="*/ 31 w 93"/>
                  <a:gd name="T5" fmla="*/ 22 h 34"/>
                  <a:gd name="T6" fmla="*/ 50 w 93"/>
                  <a:gd name="T7" fmla="*/ 32 h 34"/>
                  <a:gd name="T8" fmla="*/ 71 w 93"/>
                  <a:gd name="T9" fmla="*/ 33 h 34"/>
                  <a:gd name="T10" fmla="*/ 87 w 93"/>
                  <a:gd name="T11" fmla="*/ 27 h 34"/>
                  <a:gd name="T12" fmla="*/ 93 w 93"/>
                  <a:gd name="T13" fmla="*/ 23 h 34"/>
                  <a:gd name="T14" fmla="*/ 51 w 93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34">
                    <a:moveTo>
                      <a:pt x="51" y="0"/>
                    </a:moveTo>
                    <a:cubicBezTo>
                      <a:pt x="36" y="11"/>
                      <a:pt x="16" y="15"/>
                      <a:pt x="0" y="6"/>
                    </a:cubicBezTo>
                    <a:cubicBezTo>
                      <a:pt x="10" y="12"/>
                      <a:pt x="21" y="17"/>
                      <a:pt x="31" y="22"/>
                    </a:cubicBezTo>
                    <a:cubicBezTo>
                      <a:pt x="37" y="26"/>
                      <a:pt x="43" y="30"/>
                      <a:pt x="50" y="32"/>
                    </a:cubicBezTo>
                    <a:cubicBezTo>
                      <a:pt x="57" y="34"/>
                      <a:pt x="64" y="34"/>
                      <a:pt x="71" y="33"/>
                    </a:cubicBezTo>
                    <a:cubicBezTo>
                      <a:pt x="76" y="32"/>
                      <a:pt x="84" y="30"/>
                      <a:pt x="87" y="27"/>
                    </a:cubicBezTo>
                    <a:cubicBezTo>
                      <a:pt x="89" y="25"/>
                      <a:pt x="91" y="24"/>
                      <a:pt x="93" y="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4" name="Freeform 19">
                <a:extLst>
                  <a:ext uri="{FF2B5EF4-FFF2-40B4-BE49-F238E27FC236}">
                    <a16:creationId xmlns:a16="http://schemas.microsoft.com/office/drawing/2014/main" id="{77FBABF2-782A-42D2-92E2-45EB6353B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9" y="1765"/>
                <a:ext cx="228" cy="364"/>
              </a:xfrm>
              <a:custGeom>
                <a:avLst/>
                <a:gdLst>
                  <a:gd name="T0" fmla="*/ 46 w 62"/>
                  <a:gd name="T1" fmla="*/ 86 h 99"/>
                  <a:gd name="T2" fmla="*/ 59 w 62"/>
                  <a:gd name="T3" fmla="*/ 27 h 99"/>
                  <a:gd name="T4" fmla="*/ 59 w 62"/>
                  <a:gd name="T5" fmla="*/ 27 h 99"/>
                  <a:gd name="T6" fmla="*/ 62 w 62"/>
                  <a:gd name="T7" fmla="*/ 24 h 99"/>
                  <a:gd name="T8" fmla="*/ 21 w 62"/>
                  <a:gd name="T9" fmla="*/ 0 h 99"/>
                  <a:gd name="T10" fmla="*/ 18 w 62"/>
                  <a:gd name="T11" fmla="*/ 3 h 99"/>
                  <a:gd name="T12" fmla="*/ 18 w 62"/>
                  <a:gd name="T13" fmla="*/ 3 h 99"/>
                  <a:gd name="T14" fmla="*/ 1 w 62"/>
                  <a:gd name="T15" fmla="*/ 38 h 99"/>
                  <a:gd name="T16" fmla="*/ 17 w 62"/>
                  <a:gd name="T17" fmla="*/ 74 h 99"/>
                  <a:gd name="T18" fmla="*/ 59 w 62"/>
                  <a:gd name="T19" fmla="*/ 99 h 99"/>
                  <a:gd name="T20" fmla="*/ 46 w 62"/>
                  <a:gd name="T21" fmla="*/ 86 h 99"/>
                  <a:gd name="T22" fmla="*/ 46 w 62"/>
                  <a:gd name="T23" fmla="*/ 8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99">
                    <a:moveTo>
                      <a:pt x="46" y="86"/>
                    </a:moveTo>
                    <a:cubicBezTo>
                      <a:pt x="36" y="66"/>
                      <a:pt x="43" y="41"/>
                      <a:pt x="59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1" y="25"/>
                      <a:pt x="62" y="24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1"/>
                      <a:pt x="19" y="2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8" y="12"/>
                      <a:pt x="1" y="24"/>
                      <a:pt x="1" y="38"/>
                    </a:cubicBezTo>
                    <a:cubicBezTo>
                      <a:pt x="0" y="52"/>
                      <a:pt x="5" y="66"/>
                      <a:pt x="17" y="74"/>
                    </a:cubicBezTo>
                    <a:cubicBezTo>
                      <a:pt x="31" y="83"/>
                      <a:pt x="45" y="91"/>
                      <a:pt x="59" y="99"/>
                    </a:cubicBezTo>
                    <a:cubicBezTo>
                      <a:pt x="54" y="96"/>
                      <a:pt x="49" y="91"/>
                      <a:pt x="46" y="86"/>
                    </a:cubicBezTo>
                    <a:cubicBezTo>
                      <a:pt x="45" y="83"/>
                      <a:pt x="48" y="89"/>
                      <a:pt x="46" y="8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5" name="Freeform 20">
                <a:extLst>
                  <a:ext uri="{FF2B5EF4-FFF2-40B4-BE49-F238E27FC236}">
                    <a16:creationId xmlns:a16="http://schemas.microsoft.com/office/drawing/2014/main" id="{99A3C1B5-F28E-43FF-A296-1E7017451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" y="923"/>
                <a:ext cx="386" cy="423"/>
              </a:xfrm>
              <a:custGeom>
                <a:avLst/>
                <a:gdLst>
                  <a:gd name="T0" fmla="*/ 42 w 105"/>
                  <a:gd name="T1" fmla="*/ 74 h 115"/>
                  <a:gd name="T2" fmla="*/ 49 w 105"/>
                  <a:gd name="T3" fmla="*/ 54 h 115"/>
                  <a:gd name="T4" fmla="*/ 49 w 105"/>
                  <a:gd name="T5" fmla="*/ 54 h 115"/>
                  <a:gd name="T6" fmla="*/ 105 w 105"/>
                  <a:gd name="T7" fmla="*/ 32 h 115"/>
                  <a:gd name="T8" fmla="*/ 105 w 105"/>
                  <a:gd name="T9" fmla="*/ 32 h 115"/>
                  <a:gd name="T10" fmla="*/ 105 w 105"/>
                  <a:gd name="T11" fmla="*/ 32 h 115"/>
                  <a:gd name="T12" fmla="*/ 94 w 105"/>
                  <a:gd name="T13" fmla="*/ 27 h 115"/>
                  <a:gd name="T14" fmla="*/ 62 w 105"/>
                  <a:gd name="T15" fmla="*/ 11 h 115"/>
                  <a:gd name="T16" fmla="*/ 62 w 105"/>
                  <a:gd name="T17" fmla="*/ 11 h 115"/>
                  <a:gd name="T18" fmla="*/ 62 w 105"/>
                  <a:gd name="T19" fmla="*/ 11 h 115"/>
                  <a:gd name="T20" fmla="*/ 62 w 105"/>
                  <a:gd name="T21" fmla="*/ 11 h 115"/>
                  <a:gd name="T22" fmla="*/ 62 w 105"/>
                  <a:gd name="T23" fmla="*/ 11 h 115"/>
                  <a:gd name="T24" fmla="*/ 7 w 105"/>
                  <a:gd name="T25" fmla="*/ 32 h 115"/>
                  <a:gd name="T26" fmla="*/ 0 w 105"/>
                  <a:gd name="T27" fmla="*/ 56 h 115"/>
                  <a:gd name="T28" fmla="*/ 20 w 105"/>
                  <a:gd name="T29" fmla="*/ 93 h 115"/>
                  <a:gd name="T30" fmla="*/ 62 w 105"/>
                  <a:gd name="T31" fmla="*/ 115 h 115"/>
                  <a:gd name="T32" fmla="*/ 42 w 105"/>
                  <a:gd name="T33" fmla="*/ 74 h 115"/>
                  <a:gd name="T34" fmla="*/ 42 w 105"/>
                  <a:gd name="T35" fmla="*/ 7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5" h="115">
                    <a:moveTo>
                      <a:pt x="42" y="74"/>
                    </a:moveTo>
                    <a:cubicBezTo>
                      <a:pt x="43" y="67"/>
                      <a:pt x="45" y="60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60" y="35"/>
                      <a:pt x="84" y="2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42" y="0"/>
                      <a:pt x="18" y="13"/>
                      <a:pt x="7" y="32"/>
                    </a:cubicBezTo>
                    <a:cubicBezTo>
                      <a:pt x="3" y="39"/>
                      <a:pt x="0" y="47"/>
                      <a:pt x="0" y="56"/>
                    </a:cubicBezTo>
                    <a:cubicBezTo>
                      <a:pt x="0" y="71"/>
                      <a:pt x="6" y="86"/>
                      <a:pt x="20" y="93"/>
                    </a:cubicBezTo>
                    <a:cubicBezTo>
                      <a:pt x="62" y="115"/>
                      <a:pt x="62" y="115"/>
                      <a:pt x="62" y="115"/>
                    </a:cubicBezTo>
                    <a:cubicBezTo>
                      <a:pt x="47" y="107"/>
                      <a:pt x="40" y="90"/>
                      <a:pt x="42" y="74"/>
                    </a:cubicBezTo>
                    <a:cubicBezTo>
                      <a:pt x="42" y="73"/>
                      <a:pt x="42" y="74"/>
                      <a:pt x="42" y="7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Freeform 21">
                <a:extLst>
                  <a:ext uri="{FF2B5EF4-FFF2-40B4-BE49-F238E27FC236}">
                    <a16:creationId xmlns:a16="http://schemas.microsoft.com/office/drawing/2014/main" id="{3D52EE44-F143-4B24-B3FA-DA0E2623C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1809"/>
                <a:ext cx="364" cy="121"/>
              </a:xfrm>
              <a:custGeom>
                <a:avLst/>
                <a:gdLst>
                  <a:gd name="T0" fmla="*/ 151 w 364"/>
                  <a:gd name="T1" fmla="*/ 121 h 121"/>
                  <a:gd name="T2" fmla="*/ 0 w 364"/>
                  <a:gd name="T3" fmla="*/ 33 h 121"/>
                  <a:gd name="T4" fmla="*/ 213 w 364"/>
                  <a:gd name="T5" fmla="*/ 0 h 121"/>
                  <a:gd name="T6" fmla="*/ 364 w 364"/>
                  <a:gd name="T7" fmla="*/ 88 h 121"/>
                  <a:gd name="T8" fmla="*/ 151 w 364"/>
                  <a:gd name="T9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121">
                    <a:moveTo>
                      <a:pt x="151" y="121"/>
                    </a:moveTo>
                    <a:lnTo>
                      <a:pt x="0" y="33"/>
                    </a:lnTo>
                    <a:lnTo>
                      <a:pt x="213" y="0"/>
                    </a:lnTo>
                    <a:lnTo>
                      <a:pt x="364" y="88"/>
                    </a:lnTo>
                    <a:lnTo>
                      <a:pt x="151" y="12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7" name="Freeform 22">
                <a:extLst>
                  <a:ext uri="{FF2B5EF4-FFF2-40B4-BE49-F238E27FC236}">
                    <a16:creationId xmlns:a16="http://schemas.microsoft.com/office/drawing/2014/main" id="{90B8987E-1C34-4BA3-A63B-D8D9C67B8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" y="1842"/>
                <a:ext cx="154" cy="989"/>
              </a:xfrm>
              <a:custGeom>
                <a:avLst/>
                <a:gdLst>
                  <a:gd name="T0" fmla="*/ 154 w 154"/>
                  <a:gd name="T1" fmla="*/ 989 h 989"/>
                  <a:gd name="T2" fmla="*/ 7 w 154"/>
                  <a:gd name="T3" fmla="*/ 893 h 989"/>
                  <a:gd name="T4" fmla="*/ 0 w 154"/>
                  <a:gd name="T5" fmla="*/ 0 h 989"/>
                  <a:gd name="T6" fmla="*/ 151 w 154"/>
                  <a:gd name="T7" fmla="*/ 88 h 989"/>
                  <a:gd name="T8" fmla="*/ 154 w 154"/>
                  <a:gd name="T9" fmla="*/ 989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989">
                    <a:moveTo>
                      <a:pt x="154" y="989"/>
                    </a:moveTo>
                    <a:lnTo>
                      <a:pt x="7" y="893"/>
                    </a:lnTo>
                    <a:lnTo>
                      <a:pt x="0" y="0"/>
                    </a:lnTo>
                    <a:lnTo>
                      <a:pt x="151" y="88"/>
                    </a:lnTo>
                    <a:lnTo>
                      <a:pt x="154" y="98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8" name="Freeform 23">
                <a:extLst>
                  <a:ext uri="{FF2B5EF4-FFF2-40B4-BE49-F238E27FC236}">
                    <a16:creationId xmlns:a16="http://schemas.microsoft.com/office/drawing/2014/main" id="{75BC7CD6-ED5E-4DEE-B7DE-47FD128CE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2" y="1640"/>
                <a:ext cx="151" cy="257"/>
              </a:xfrm>
              <a:custGeom>
                <a:avLst/>
                <a:gdLst>
                  <a:gd name="T0" fmla="*/ 151 w 151"/>
                  <a:gd name="T1" fmla="*/ 257 h 257"/>
                  <a:gd name="T2" fmla="*/ 0 w 151"/>
                  <a:gd name="T3" fmla="*/ 169 h 257"/>
                  <a:gd name="T4" fmla="*/ 0 w 151"/>
                  <a:gd name="T5" fmla="*/ 0 h 257"/>
                  <a:gd name="T6" fmla="*/ 147 w 151"/>
                  <a:gd name="T7" fmla="*/ 88 h 257"/>
                  <a:gd name="T8" fmla="*/ 151 w 151"/>
                  <a:gd name="T9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57">
                    <a:moveTo>
                      <a:pt x="151" y="257"/>
                    </a:moveTo>
                    <a:lnTo>
                      <a:pt x="0" y="169"/>
                    </a:lnTo>
                    <a:lnTo>
                      <a:pt x="0" y="0"/>
                    </a:lnTo>
                    <a:lnTo>
                      <a:pt x="147" y="88"/>
                    </a:lnTo>
                    <a:lnTo>
                      <a:pt x="151" y="257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9" name="Freeform 24">
                <a:extLst>
                  <a:ext uri="{FF2B5EF4-FFF2-40B4-BE49-F238E27FC236}">
                    <a16:creationId xmlns:a16="http://schemas.microsoft.com/office/drawing/2014/main" id="{7E12D160-E134-4693-B388-0BDB0ABDB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" y="335"/>
                <a:ext cx="522" cy="496"/>
              </a:xfrm>
              <a:custGeom>
                <a:avLst/>
                <a:gdLst>
                  <a:gd name="T0" fmla="*/ 151 w 522"/>
                  <a:gd name="T1" fmla="*/ 496 h 496"/>
                  <a:gd name="T2" fmla="*/ 0 w 522"/>
                  <a:gd name="T3" fmla="*/ 415 h 496"/>
                  <a:gd name="T4" fmla="*/ 367 w 522"/>
                  <a:gd name="T5" fmla="*/ 0 h 496"/>
                  <a:gd name="T6" fmla="*/ 522 w 522"/>
                  <a:gd name="T7" fmla="*/ 55 h 496"/>
                  <a:gd name="T8" fmla="*/ 151 w 522"/>
                  <a:gd name="T9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2" h="496">
                    <a:moveTo>
                      <a:pt x="151" y="496"/>
                    </a:moveTo>
                    <a:lnTo>
                      <a:pt x="0" y="415"/>
                    </a:lnTo>
                    <a:lnTo>
                      <a:pt x="367" y="0"/>
                    </a:lnTo>
                    <a:lnTo>
                      <a:pt x="522" y="55"/>
                    </a:lnTo>
                    <a:lnTo>
                      <a:pt x="151" y="49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0" name="Freeform 25">
                <a:extLst>
                  <a:ext uri="{FF2B5EF4-FFF2-40B4-BE49-F238E27FC236}">
                    <a16:creationId xmlns:a16="http://schemas.microsoft.com/office/drawing/2014/main" id="{C9214015-F93D-46F5-BB24-AB566BF22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044"/>
                <a:ext cx="691" cy="746"/>
              </a:xfrm>
              <a:custGeom>
                <a:avLst/>
                <a:gdLst>
                  <a:gd name="T0" fmla="*/ 129 w 691"/>
                  <a:gd name="T1" fmla="*/ 746 h 746"/>
                  <a:gd name="T2" fmla="*/ 0 w 691"/>
                  <a:gd name="T3" fmla="*/ 658 h 746"/>
                  <a:gd name="T4" fmla="*/ 540 w 691"/>
                  <a:gd name="T5" fmla="*/ 0 h 746"/>
                  <a:gd name="T6" fmla="*/ 691 w 691"/>
                  <a:gd name="T7" fmla="*/ 81 h 746"/>
                  <a:gd name="T8" fmla="*/ 129 w 691"/>
                  <a:gd name="T9" fmla="*/ 746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746">
                    <a:moveTo>
                      <a:pt x="129" y="746"/>
                    </a:moveTo>
                    <a:lnTo>
                      <a:pt x="0" y="658"/>
                    </a:lnTo>
                    <a:lnTo>
                      <a:pt x="540" y="0"/>
                    </a:lnTo>
                    <a:lnTo>
                      <a:pt x="691" y="81"/>
                    </a:lnTo>
                    <a:lnTo>
                      <a:pt x="129" y="74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1" name="Freeform 26">
                <a:extLst>
                  <a:ext uri="{FF2B5EF4-FFF2-40B4-BE49-F238E27FC236}">
                    <a16:creationId xmlns:a16="http://schemas.microsoft.com/office/drawing/2014/main" id="{267FCD31-EE32-404F-839F-0FEED8BF9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567"/>
                <a:ext cx="154" cy="558"/>
              </a:xfrm>
              <a:custGeom>
                <a:avLst/>
                <a:gdLst>
                  <a:gd name="T0" fmla="*/ 154 w 154"/>
                  <a:gd name="T1" fmla="*/ 558 h 558"/>
                  <a:gd name="T2" fmla="*/ 3 w 154"/>
                  <a:gd name="T3" fmla="*/ 477 h 558"/>
                  <a:gd name="T4" fmla="*/ 0 w 154"/>
                  <a:gd name="T5" fmla="*/ 0 h 558"/>
                  <a:gd name="T6" fmla="*/ 150 w 154"/>
                  <a:gd name="T7" fmla="*/ 58 h 558"/>
                  <a:gd name="T8" fmla="*/ 154 w 1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558">
                    <a:moveTo>
                      <a:pt x="154" y="558"/>
                    </a:moveTo>
                    <a:lnTo>
                      <a:pt x="3" y="477"/>
                    </a:lnTo>
                    <a:lnTo>
                      <a:pt x="0" y="0"/>
                    </a:lnTo>
                    <a:lnTo>
                      <a:pt x="150" y="58"/>
                    </a:lnTo>
                    <a:lnTo>
                      <a:pt x="154" y="55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2" name="Freeform 27">
                <a:extLst>
                  <a:ext uri="{FF2B5EF4-FFF2-40B4-BE49-F238E27FC236}">
                    <a16:creationId xmlns:a16="http://schemas.microsoft.com/office/drawing/2014/main" id="{9EC6E21B-6160-41F0-8448-51D0508C4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534"/>
                <a:ext cx="408" cy="91"/>
              </a:xfrm>
              <a:custGeom>
                <a:avLst/>
                <a:gdLst>
                  <a:gd name="T0" fmla="*/ 150 w 408"/>
                  <a:gd name="T1" fmla="*/ 91 h 91"/>
                  <a:gd name="T2" fmla="*/ 0 w 408"/>
                  <a:gd name="T3" fmla="*/ 33 h 91"/>
                  <a:gd name="T4" fmla="*/ 253 w 408"/>
                  <a:gd name="T5" fmla="*/ 0 h 91"/>
                  <a:gd name="T6" fmla="*/ 408 w 408"/>
                  <a:gd name="T7" fmla="*/ 58 h 91"/>
                  <a:gd name="T8" fmla="*/ 150 w 408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91">
                    <a:moveTo>
                      <a:pt x="150" y="91"/>
                    </a:moveTo>
                    <a:lnTo>
                      <a:pt x="0" y="33"/>
                    </a:lnTo>
                    <a:lnTo>
                      <a:pt x="253" y="0"/>
                    </a:lnTo>
                    <a:lnTo>
                      <a:pt x="408" y="58"/>
                    </a:lnTo>
                    <a:lnTo>
                      <a:pt x="150" y="9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3" name="Freeform 28">
                <a:extLst>
                  <a:ext uri="{FF2B5EF4-FFF2-40B4-BE49-F238E27FC236}">
                    <a16:creationId xmlns:a16="http://schemas.microsoft.com/office/drawing/2014/main" id="{BBD1585A-F646-4ACB-BA0F-7B08E763A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1" y="1460"/>
                <a:ext cx="716" cy="1242"/>
              </a:xfrm>
              <a:custGeom>
                <a:avLst/>
                <a:gdLst>
                  <a:gd name="T0" fmla="*/ 99 w 195"/>
                  <a:gd name="T1" fmla="*/ 1 h 338"/>
                  <a:gd name="T2" fmla="*/ 115 w 195"/>
                  <a:gd name="T3" fmla="*/ 2 h 338"/>
                  <a:gd name="T4" fmla="*/ 128 w 195"/>
                  <a:gd name="T5" fmla="*/ 10 h 338"/>
                  <a:gd name="T6" fmla="*/ 136 w 195"/>
                  <a:gd name="T7" fmla="*/ 23 h 338"/>
                  <a:gd name="T8" fmla="*/ 139 w 195"/>
                  <a:gd name="T9" fmla="*/ 39 h 338"/>
                  <a:gd name="T10" fmla="*/ 139 w 195"/>
                  <a:gd name="T11" fmla="*/ 47 h 338"/>
                  <a:gd name="T12" fmla="*/ 137 w 195"/>
                  <a:gd name="T13" fmla="*/ 54 h 338"/>
                  <a:gd name="T14" fmla="*/ 134 w 195"/>
                  <a:gd name="T15" fmla="*/ 61 h 338"/>
                  <a:gd name="T16" fmla="*/ 122 w 195"/>
                  <a:gd name="T17" fmla="*/ 78 h 338"/>
                  <a:gd name="T18" fmla="*/ 195 w 195"/>
                  <a:gd name="T19" fmla="*/ 67 h 338"/>
                  <a:gd name="T20" fmla="*/ 193 w 195"/>
                  <a:gd name="T21" fmla="*/ 307 h 338"/>
                  <a:gd name="T22" fmla="*/ 0 w 195"/>
                  <a:gd name="T23" fmla="*/ 338 h 338"/>
                  <a:gd name="T24" fmla="*/ 0 w 195"/>
                  <a:gd name="T25" fmla="*/ 276 h 338"/>
                  <a:gd name="T26" fmla="*/ 6 w 195"/>
                  <a:gd name="T27" fmla="*/ 278 h 338"/>
                  <a:gd name="T28" fmla="*/ 11 w 195"/>
                  <a:gd name="T29" fmla="*/ 280 h 338"/>
                  <a:gd name="T30" fmla="*/ 18 w 195"/>
                  <a:gd name="T31" fmla="*/ 280 h 338"/>
                  <a:gd name="T32" fmla="*/ 24 w 195"/>
                  <a:gd name="T33" fmla="*/ 279 h 338"/>
                  <a:gd name="T34" fmla="*/ 43 w 195"/>
                  <a:gd name="T35" fmla="*/ 272 h 338"/>
                  <a:gd name="T36" fmla="*/ 58 w 195"/>
                  <a:gd name="T37" fmla="*/ 259 h 338"/>
                  <a:gd name="T38" fmla="*/ 69 w 195"/>
                  <a:gd name="T39" fmla="*/ 240 h 338"/>
                  <a:gd name="T40" fmla="*/ 73 w 195"/>
                  <a:gd name="T41" fmla="*/ 219 h 338"/>
                  <a:gd name="T42" fmla="*/ 69 w 195"/>
                  <a:gd name="T43" fmla="*/ 199 h 338"/>
                  <a:gd name="T44" fmla="*/ 59 w 195"/>
                  <a:gd name="T45" fmla="*/ 184 h 338"/>
                  <a:gd name="T46" fmla="*/ 43 w 195"/>
                  <a:gd name="T47" fmla="*/ 175 h 338"/>
                  <a:gd name="T48" fmla="*/ 24 w 195"/>
                  <a:gd name="T49" fmla="*/ 174 h 338"/>
                  <a:gd name="T50" fmla="*/ 0 w 195"/>
                  <a:gd name="T51" fmla="*/ 184 h 338"/>
                  <a:gd name="T52" fmla="*/ 1 w 195"/>
                  <a:gd name="T53" fmla="*/ 95 h 338"/>
                  <a:gd name="T54" fmla="*/ 75 w 195"/>
                  <a:gd name="T55" fmla="*/ 85 h 338"/>
                  <a:gd name="T56" fmla="*/ 66 w 195"/>
                  <a:gd name="T57" fmla="*/ 77 h 338"/>
                  <a:gd name="T58" fmla="*/ 63 w 195"/>
                  <a:gd name="T59" fmla="*/ 71 h 338"/>
                  <a:gd name="T60" fmla="*/ 60 w 195"/>
                  <a:gd name="T61" fmla="*/ 65 h 338"/>
                  <a:gd name="T62" fmla="*/ 58 w 195"/>
                  <a:gd name="T63" fmla="*/ 59 h 338"/>
                  <a:gd name="T64" fmla="*/ 58 w 195"/>
                  <a:gd name="T65" fmla="*/ 51 h 338"/>
                  <a:gd name="T66" fmla="*/ 61 w 195"/>
                  <a:gd name="T67" fmla="*/ 33 h 338"/>
                  <a:gd name="T68" fmla="*/ 70 w 195"/>
                  <a:gd name="T69" fmla="*/ 18 h 338"/>
                  <a:gd name="T70" fmla="*/ 83 w 195"/>
                  <a:gd name="T71" fmla="*/ 7 h 338"/>
                  <a:gd name="T72" fmla="*/ 99 w 195"/>
                  <a:gd name="T73" fmla="*/ 1 h 338"/>
                  <a:gd name="T74" fmla="*/ 99 w 195"/>
                  <a:gd name="T75" fmla="*/ 1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5" h="338">
                    <a:moveTo>
                      <a:pt x="99" y="1"/>
                    </a:moveTo>
                    <a:cubicBezTo>
                      <a:pt x="105" y="0"/>
                      <a:pt x="110" y="1"/>
                      <a:pt x="115" y="2"/>
                    </a:cubicBezTo>
                    <a:cubicBezTo>
                      <a:pt x="120" y="4"/>
                      <a:pt x="124" y="6"/>
                      <a:pt x="128" y="10"/>
                    </a:cubicBezTo>
                    <a:cubicBezTo>
                      <a:pt x="131" y="13"/>
                      <a:pt x="134" y="18"/>
                      <a:pt x="136" y="23"/>
                    </a:cubicBezTo>
                    <a:cubicBezTo>
                      <a:pt x="138" y="28"/>
                      <a:pt x="139" y="33"/>
                      <a:pt x="139" y="39"/>
                    </a:cubicBezTo>
                    <a:cubicBezTo>
                      <a:pt x="139" y="42"/>
                      <a:pt x="139" y="44"/>
                      <a:pt x="139" y="47"/>
                    </a:cubicBezTo>
                    <a:cubicBezTo>
                      <a:pt x="138" y="49"/>
                      <a:pt x="138" y="52"/>
                      <a:pt x="137" y="54"/>
                    </a:cubicBezTo>
                    <a:cubicBezTo>
                      <a:pt x="136" y="57"/>
                      <a:pt x="135" y="59"/>
                      <a:pt x="134" y="61"/>
                    </a:cubicBezTo>
                    <a:cubicBezTo>
                      <a:pt x="131" y="67"/>
                      <a:pt x="127" y="73"/>
                      <a:pt x="122" y="78"/>
                    </a:cubicBezTo>
                    <a:cubicBezTo>
                      <a:pt x="147" y="74"/>
                      <a:pt x="171" y="71"/>
                      <a:pt x="195" y="67"/>
                    </a:cubicBezTo>
                    <a:cubicBezTo>
                      <a:pt x="193" y="307"/>
                      <a:pt x="193" y="307"/>
                      <a:pt x="193" y="307"/>
                    </a:cubicBezTo>
                    <a:cubicBezTo>
                      <a:pt x="0" y="338"/>
                      <a:pt x="0" y="338"/>
                      <a:pt x="0" y="338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2" y="277"/>
                      <a:pt x="4" y="278"/>
                      <a:pt x="6" y="278"/>
                    </a:cubicBezTo>
                    <a:cubicBezTo>
                      <a:pt x="7" y="279"/>
                      <a:pt x="9" y="279"/>
                      <a:pt x="11" y="280"/>
                    </a:cubicBezTo>
                    <a:cubicBezTo>
                      <a:pt x="13" y="280"/>
                      <a:pt x="15" y="280"/>
                      <a:pt x="18" y="280"/>
                    </a:cubicBezTo>
                    <a:cubicBezTo>
                      <a:pt x="20" y="280"/>
                      <a:pt x="22" y="280"/>
                      <a:pt x="24" y="279"/>
                    </a:cubicBezTo>
                    <a:cubicBezTo>
                      <a:pt x="31" y="278"/>
                      <a:pt x="37" y="276"/>
                      <a:pt x="43" y="272"/>
                    </a:cubicBezTo>
                    <a:cubicBezTo>
                      <a:pt x="49" y="269"/>
                      <a:pt x="54" y="264"/>
                      <a:pt x="58" y="259"/>
                    </a:cubicBezTo>
                    <a:cubicBezTo>
                      <a:pt x="63" y="253"/>
                      <a:pt x="66" y="247"/>
                      <a:pt x="69" y="240"/>
                    </a:cubicBezTo>
                    <a:cubicBezTo>
                      <a:pt x="71" y="234"/>
                      <a:pt x="73" y="226"/>
                      <a:pt x="73" y="219"/>
                    </a:cubicBezTo>
                    <a:cubicBezTo>
                      <a:pt x="73" y="212"/>
                      <a:pt x="72" y="205"/>
                      <a:pt x="69" y="199"/>
                    </a:cubicBezTo>
                    <a:cubicBezTo>
                      <a:pt x="67" y="193"/>
                      <a:pt x="63" y="188"/>
                      <a:pt x="59" y="184"/>
                    </a:cubicBezTo>
                    <a:cubicBezTo>
                      <a:pt x="54" y="180"/>
                      <a:pt x="49" y="177"/>
                      <a:pt x="43" y="175"/>
                    </a:cubicBezTo>
                    <a:cubicBezTo>
                      <a:pt x="37" y="174"/>
                      <a:pt x="31" y="173"/>
                      <a:pt x="24" y="174"/>
                    </a:cubicBezTo>
                    <a:cubicBezTo>
                      <a:pt x="16" y="175"/>
                      <a:pt x="7" y="179"/>
                      <a:pt x="0" y="184"/>
                    </a:cubicBezTo>
                    <a:cubicBezTo>
                      <a:pt x="1" y="95"/>
                      <a:pt x="1" y="95"/>
                      <a:pt x="1" y="95"/>
                    </a:cubicBezTo>
                    <a:cubicBezTo>
                      <a:pt x="25" y="92"/>
                      <a:pt x="50" y="88"/>
                      <a:pt x="75" y="85"/>
                    </a:cubicBezTo>
                    <a:cubicBezTo>
                      <a:pt x="72" y="82"/>
                      <a:pt x="69" y="80"/>
                      <a:pt x="66" y="77"/>
                    </a:cubicBezTo>
                    <a:cubicBezTo>
                      <a:pt x="65" y="75"/>
                      <a:pt x="64" y="73"/>
                      <a:pt x="63" y="71"/>
                    </a:cubicBezTo>
                    <a:cubicBezTo>
                      <a:pt x="62" y="70"/>
                      <a:pt x="61" y="67"/>
                      <a:pt x="60" y="65"/>
                    </a:cubicBezTo>
                    <a:cubicBezTo>
                      <a:pt x="59" y="63"/>
                      <a:pt x="59" y="61"/>
                      <a:pt x="58" y="59"/>
                    </a:cubicBezTo>
                    <a:cubicBezTo>
                      <a:pt x="58" y="56"/>
                      <a:pt x="58" y="54"/>
                      <a:pt x="58" y="51"/>
                    </a:cubicBezTo>
                    <a:cubicBezTo>
                      <a:pt x="58" y="45"/>
                      <a:pt x="59" y="39"/>
                      <a:pt x="61" y="33"/>
                    </a:cubicBezTo>
                    <a:cubicBezTo>
                      <a:pt x="63" y="28"/>
                      <a:pt x="66" y="23"/>
                      <a:pt x="70" y="18"/>
                    </a:cubicBezTo>
                    <a:cubicBezTo>
                      <a:pt x="74" y="13"/>
                      <a:pt x="78" y="10"/>
                      <a:pt x="83" y="7"/>
                    </a:cubicBezTo>
                    <a:cubicBezTo>
                      <a:pt x="88" y="4"/>
                      <a:pt x="93" y="2"/>
                      <a:pt x="99" y="1"/>
                    </a:cubicBezTo>
                    <a:cubicBezTo>
                      <a:pt x="105" y="0"/>
                      <a:pt x="93" y="2"/>
                      <a:pt x="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20ED0F4C-9044-474E-B0A6-42257CB3F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1824"/>
                <a:ext cx="1000" cy="1007"/>
              </a:xfrm>
              <a:custGeom>
                <a:avLst/>
                <a:gdLst>
                  <a:gd name="T0" fmla="*/ 199 w 272"/>
                  <a:gd name="T1" fmla="*/ 0 h 274"/>
                  <a:gd name="T2" fmla="*/ 199 w 272"/>
                  <a:gd name="T3" fmla="*/ 107 h 274"/>
                  <a:gd name="T4" fmla="*/ 213 w 272"/>
                  <a:gd name="T5" fmla="*/ 93 h 274"/>
                  <a:gd name="T6" fmla="*/ 219 w 272"/>
                  <a:gd name="T7" fmla="*/ 90 h 274"/>
                  <a:gd name="T8" fmla="*/ 225 w 272"/>
                  <a:gd name="T9" fmla="*/ 87 h 274"/>
                  <a:gd name="T10" fmla="*/ 231 w 272"/>
                  <a:gd name="T11" fmla="*/ 86 h 274"/>
                  <a:gd name="T12" fmla="*/ 247 w 272"/>
                  <a:gd name="T13" fmla="*/ 87 h 274"/>
                  <a:gd name="T14" fmla="*/ 260 w 272"/>
                  <a:gd name="T15" fmla="*/ 94 h 274"/>
                  <a:gd name="T16" fmla="*/ 269 w 272"/>
                  <a:gd name="T17" fmla="*/ 107 h 274"/>
                  <a:gd name="T18" fmla="*/ 272 w 272"/>
                  <a:gd name="T19" fmla="*/ 123 h 274"/>
                  <a:gd name="T20" fmla="*/ 269 w 272"/>
                  <a:gd name="T21" fmla="*/ 141 h 274"/>
                  <a:gd name="T22" fmla="*/ 260 w 272"/>
                  <a:gd name="T23" fmla="*/ 156 h 274"/>
                  <a:gd name="T24" fmla="*/ 247 w 272"/>
                  <a:gd name="T25" fmla="*/ 168 h 274"/>
                  <a:gd name="T26" fmla="*/ 231 w 272"/>
                  <a:gd name="T27" fmla="*/ 174 h 274"/>
                  <a:gd name="T28" fmla="*/ 224 w 272"/>
                  <a:gd name="T29" fmla="*/ 174 h 274"/>
                  <a:gd name="T30" fmla="*/ 218 w 272"/>
                  <a:gd name="T31" fmla="*/ 173 h 274"/>
                  <a:gd name="T32" fmla="*/ 212 w 272"/>
                  <a:gd name="T33" fmla="*/ 172 h 274"/>
                  <a:gd name="T34" fmla="*/ 207 w 272"/>
                  <a:gd name="T35" fmla="*/ 169 h 274"/>
                  <a:gd name="T36" fmla="*/ 199 w 272"/>
                  <a:gd name="T37" fmla="*/ 162 h 274"/>
                  <a:gd name="T38" fmla="*/ 199 w 272"/>
                  <a:gd name="T39" fmla="*/ 242 h 274"/>
                  <a:gd name="T40" fmla="*/ 1 w 272"/>
                  <a:gd name="T41" fmla="*/ 274 h 274"/>
                  <a:gd name="T42" fmla="*/ 0 w 272"/>
                  <a:gd name="T43" fmla="*/ 29 h 274"/>
                  <a:gd name="T44" fmla="*/ 58 w 272"/>
                  <a:gd name="T45" fmla="*/ 20 h 274"/>
                  <a:gd name="T46" fmla="*/ 55 w 272"/>
                  <a:gd name="T47" fmla="*/ 27 h 274"/>
                  <a:gd name="T48" fmla="*/ 52 w 272"/>
                  <a:gd name="T49" fmla="*/ 35 h 274"/>
                  <a:gd name="T50" fmla="*/ 51 w 272"/>
                  <a:gd name="T51" fmla="*/ 43 h 274"/>
                  <a:gd name="T52" fmla="*/ 50 w 272"/>
                  <a:gd name="T53" fmla="*/ 51 h 274"/>
                  <a:gd name="T54" fmla="*/ 54 w 272"/>
                  <a:gd name="T55" fmla="*/ 71 h 274"/>
                  <a:gd name="T56" fmla="*/ 65 w 272"/>
                  <a:gd name="T57" fmla="*/ 87 h 274"/>
                  <a:gd name="T58" fmla="*/ 81 w 272"/>
                  <a:gd name="T59" fmla="*/ 96 h 274"/>
                  <a:gd name="T60" fmla="*/ 100 w 272"/>
                  <a:gd name="T61" fmla="*/ 97 h 274"/>
                  <a:gd name="T62" fmla="*/ 120 w 272"/>
                  <a:gd name="T63" fmla="*/ 90 h 274"/>
                  <a:gd name="T64" fmla="*/ 136 w 272"/>
                  <a:gd name="T65" fmla="*/ 76 h 274"/>
                  <a:gd name="T66" fmla="*/ 146 w 272"/>
                  <a:gd name="T67" fmla="*/ 57 h 274"/>
                  <a:gd name="T68" fmla="*/ 150 w 272"/>
                  <a:gd name="T69" fmla="*/ 36 h 274"/>
                  <a:gd name="T70" fmla="*/ 142 w 272"/>
                  <a:gd name="T71" fmla="*/ 8 h 274"/>
                  <a:gd name="T72" fmla="*/ 199 w 272"/>
                  <a:gd name="T7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72" h="274">
                    <a:moveTo>
                      <a:pt x="199" y="0"/>
                    </a:moveTo>
                    <a:cubicBezTo>
                      <a:pt x="199" y="35"/>
                      <a:pt x="199" y="71"/>
                      <a:pt x="199" y="107"/>
                    </a:cubicBezTo>
                    <a:cubicBezTo>
                      <a:pt x="203" y="102"/>
                      <a:pt x="207" y="97"/>
                      <a:pt x="213" y="93"/>
                    </a:cubicBezTo>
                    <a:cubicBezTo>
                      <a:pt x="215" y="92"/>
                      <a:pt x="217" y="91"/>
                      <a:pt x="219" y="90"/>
                    </a:cubicBezTo>
                    <a:cubicBezTo>
                      <a:pt x="221" y="89"/>
                      <a:pt x="223" y="88"/>
                      <a:pt x="225" y="87"/>
                    </a:cubicBezTo>
                    <a:cubicBezTo>
                      <a:pt x="227" y="87"/>
                      <a:pt x="229" y="86"/>
                      <a:pt x="231" y="86"/>
                    </a:cubicBezTo>
                    <a:cubicBezTo>
                      <a:pt x="237" y="85"/>
                      <a:pt x="242" y="85"/>
                      <a:pt x="247" y="87"/>
                    </a:cubicBezTo>
                    <a:cubicBezTo>
                      <a:pt x="252" y="88"/>
                      <a:pt x="256" y="91"/>
                      <a:pt x="260" y="94"/>
                    </a:cubicBezTo>
                    <a:cubicBezTo>
                      <a:pt x="264" y="98"/>
                      <a:pt x="267" y="102"/>
                      <a:pt x="269" y="107"/>
                    </a:cubicBezTo>
                    <a:cubicBezTo>
                      <a:pt x="271" y="112"/>
                      <a:pt x="272" y="117"/>
                      <a:pt x="272" y="123"/>
                    </a:cubicBezTo>
                    <a:cubicBezTo>
                      <a:pt x="272" y="129"/>
                      <a:pt x="271" y="135"/>
                      <a:pt x="269" y="141"/>
                    </a:cubicBezTo>
                    <a:cubicBezTo>
                      <a:pt x="266" y="147"/>
                      <a:pt x="263" y="152"/>
                      <a:pt x="260" y="156"/>
                    </a:cubicBezTo>
                    <a:cubicBezTo>
                      <a:pt x="256" y="161"/>
                      <a:pt x="252" y="165"/>
                      <a:pt x="247" y="168"/>
                    </a:cubicBezTo>
                    <a:cubicBezTo>
                      <a:pt x="242" y="171"/>
                      <a:pt x="237" y="173"/>
                      <a:pt x="231" y="174"/>
                    </a:cubicBezTo>
                    <a:cubicBezTo>
                      <a:pt x="229" y="174"/>
                      <a:pt x="227" y="174"/>
                      <a:pt x="224" y="174"/>
                    </a:cubicBezTo>
                    <a:cubicBezTo>
                      <a:pt x="222" y="174"/>
                      <a:pt x="220" y="174"/>
                      <a:pt x="218" y="173"/>
                    </a:cubicBezTo>
                    <a:cubicBezTo>
                      <a:pt x="216" y="173"/>
                      <a:pt x="214" y="172"/>
                      <a:pt x="212" y="172"/>
                    </a:cubicBezTo>
                    <a:cubicBezTo>
                      <a:pt x="211" y="171"/>
                      <a:pt x="209" y="170"/>
                      <a:pt x="207" y="169"/>
                    </a:cubicBezTo>
                    <a:cubicBezTo>
                      <a:pt x="204" y="167"/>
                      <a:pt x="201" y="165"/>
                      <a:pt x="199" y="162"/>
                    </a:cubicBezTo>
                    <a:cubicBezTo>
                      <a:pt x="199" y="189"/>
                      <a:pt x="199" y="215"/>
                      <a:pt x="199" y="242"/>
                    </a:cubicBezTo>
                    <a:cubicBezTo>
                      <a:pt x="1" y="274"/>
                      <a:pt x="1" y="274"/>
                      <a:pt x="1" y="274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7" y="22"/>
                      <a:pt x="56" y="25"/>
                      <a:pt x="55" y="27"/>
                    </a:cubicBezTo>
                    <a:cubicBezTo>
                      <a:pt x="54" y="30"/>
                      <a:pt x="53" y="32"/>
                      <a:pt x="52" y="35"/>
                    </a:cubicBezTo>
                    <a:cubicBezTo>
                      <a:pt x="51" y="38"/>
                      <a:pt x="51" y="40"/>
                      <a:pt x="51" y="43"/>
                    </a:cubicBezTo>
                    <a:cubicBezTo>
                      <a:pt x="50" y="45"/>
                      <a:pt x="50" y="48"/>
                      <a:pt x="50" y="51"/>
                    </a:cubicBezTo>
                    <a:cubicBezTo>
                      <a:pt x="50" y="58"/>
                      <a:pt x="51" y="65"/>
                      <a:pt x="54" y="71"/>
                    </a:cubicBezTo>
                    <a:cubicBezTo>
                      <a:pt x="57" y="77"/>
                      <a:pt x="60" y="82"/>
                      <a:pt x="65" y="87"/>
                    </a:cubicBezTo>
                    <a:cubicBezTo>
                      <a:pt x="69" y="91"/>
                      <a:pt x="75" y="94"/>
                      <a:pt x="81" y="96"/>
                    </a:cubicBezTo>
                    <a:cubicBezTo>
                      <a:pt x="87" y="97"/>
                      <a:pt x="93" y="98"/>
                      <a:pt x="100" y="97"/>
                    </a:cubicBezTo>
                    <a:cubicBezTo>
                      <a:pt x="107" y="96"/>
                      <a:pt x="114" y="93"/>
                      <a:pt x="120" y="90"/>
                    </a:cubicBezTo>
                    <a:cubicBezTo>
                      <a:pt x="126" y="86"/>
                      <a:pt x="131" y="81"/>
                      <a:pt x="136" y="76"/>
                    </a:cubicBezTo>
                    <a:cubicBezTo>
                      <a:pt x="140" y="70"/>
                      <a:pt x="144" y="64"/>
                      <a:pt x="146" y="57"/>
                    </a:cubicBezTo>
                    <a:cubicBezTo>
                      <a:pt x="149" y="51"/>
                      <a:pt x="150" y="43"/>
                      <a:pt x="150" y="36"/>
                    </a:cubicBezTo>
                    <a:cubicBezTo>
                      <a:pt x="150" y="26"/>
                      <a:pt x="147" y="16"/>
                      <a:pt x="142" y="8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5" name="Freeform 32">
                <a:extLst>
                  <a:ext uri="{FF2B5EF4-FFF2-40B4-BE49-F238E27FC236}">
                    <a16:creationId xmlns:a16="http://schemas.microsoft.com/office/drawing/2014/main" id="{3C5AE4A0-6E14-43FA-945C-00930C164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" y="379"/>
                <a:ext cx="1412" cy="1404"/>
              </a:xfrm>
              <a:custGeom>
                <a:avLst/>
                <a:gdLst>
                  <a:gd name="T0" fmla="*/ 75 w 384"/>
                  <a:gd name="T1" fmla="*/ 0 h 382"/>
                  <a:gd name="T2" fmla="*/ 384 w 384"/>
                  <a:gd name="T3" fmla="*/ 293 h 382"/>
                  <a:gd name="T4" fmla="*/ 269 w 384"/>
                  <a:gd name="T5" fmla="*/ 309 h 382"/>
                  <a:gd name="T6" fmla="*/ 268 w 384"/>
                  <a:gd name="T7" fmla="*/ 354 h 382"/>
                  <a:gd name="T8" fmla="*/ 213 w 384"/>
                  <a:gd name="T9" fmla="*/ 362 h 382"/>
                  <a:gd name="T10" fmla="*/ 216 w 384"/>
                  <a:gd name="T11" fmla="*/ 356 h 382"/>
                  <a:gd name="T12" fmla="*/ 219 w 384"/>
                  <a:gd name="T13" fmla="*/ 349 h 382"/>
                  <a:gd name="T14" fmla="*/ 220 w 384"/>
                  <a:gd name="T15" fmla="*/ 342 h 382"/>
                  <a:gd name="T16" fmla="*/ 220 w 384"/>
                  <a:gd name="T17" fmla="*/ 334 h 382"/>
                  <a:gd name="T18" fmla="*/ 217 w 384"/>
                  <a:gd name="T19" fmla="*/ 314 h 382"/>
                  <a:gd name="T20" fmla="*/ 207 w 384"/>
                  <a:gd name="T21" fmla="*/ 299 h 382"/>
                  <a:gd name="T22" fmla="*/ 191 w 384"/>
                  <a:gd name="T23" fmla="*/ 290 h 382"/>
                  <a:gd name="T24" fmla="*/ 172 w 384"/>
                  <a:gd name="T25" fmla="*/ 288 h 382"/>
                  <a:gd name="T26" fmla="*/ 153 w 384"/>
                  <a:gd name="T27" fmla="*/ 295 h 382"/>
                  <a:gd name="T28" fmla="*/ 137 w 384"/>
                  <a:gd name="T29" fmla="*/ 309 h 382"/>
                  <a:gd name="T30" fmla="*/ 127 w 384"/>
                  <a:gd name="T31" fmla="*/ 327 h 382"/>
                  <a:gd name="T32" fmla="*/ 123 w 384"/>
                  <a:gd name="T33" fmla="*/ 348 h 382"/>
                  <a:gd name="T34" fmla="*/ 130 w 384"/>
                  <a:gd name="T35" fmla="*/ 374 h 382"/>
                  <a:gd name="T36" fmla="*/ 74 w 384"/>
                  <a:gd name="T37" fmla="*/ 382 h 382"/>
                  <a:gd name="T38" fmla="*/ 74 w 384"/>
                  <a:gd name="T39" fmla="*/ 246 h 382"/>
                  <a:gd name="T40" fmla="*/ 60 w 384"/>
                  <a:gd name="T41" fmla="*/ 260 h 382"/>
                  <a:gd name="T42" fmla="*/ 54 w 384"/>
                  <a:gd name="T43" fmla="*/ 263 h 382"/>
                  <a:gd name="T44" fmla="*/ 48 w 384"/>
                  <a:gd name="T45" fmla="*/ 266 h 382"/>
                  <a:gd name="T46" fmla="*/ 42 w 384"/>
                  <a:gd name="T47" fmla="*/ 267 h 382"/>
                  <a:gd name="T48" fmla="*/ 25 w 384"/>
                  <a:gd name="T49" fmla="*/ 266 h 382"/>
                  <a:gd name="T50" fmla="*/ 12 w 384"/>
                  <a:gd name="T51" fmla="*/ 258 h 382"/>
                  <a:gd name="T52" fmla="*/ 3 w 384"/>
                  <a:gd name="T53" fmla="*/ 245 h 382"/>
                  <a:gd name="T54" fmla="*/ 0 w 384"/>
                  <a:gd name="T55" fmla="*/ 228 h 382"/>
                  <a:gd name="T56" fmla="*/ 3 w 384"/>
                  <a:gd name="T57" fmla="*/ 210 h 382"/>
                  <a:gd name="T58" fmla="*/ 12 w 384"/>
                  <a:gd name="T59" fmla="*/ 194 h 382"/>
                  <a:gd name="T60" fmla="*/ 25 w 384"/>
                  <a:gd name="T61" fmla="*/ 183 h 382"/>
                  <a:gd name="T62" fmla="*/ 42 w 384"/>
                  <a:gd name="T63" fmla="*/ 177 h 382"/>
                  <a:gd name="T64" fmla="*/ 48 w 384"/>
                  <a:gd name="T65" fmla="*/ 177 h 382"/>
                  <a:gd name="T66" fmla="*/ 55 w 384"/>
                  <a:gd name="T67" fmla="*/ 178 h 382"/>
                  <a:gd name="T68" fmla="*/ 61 w 384"/>
                  <a:gd name="T69" fmla="*/ 179 h 382"/>
                  <a:gd name="T70" fmla="*/ 66 w 384"/>
                  <a:gd name="T71" fmla="*/ 182 h 382"/>
                  <a:gd name="T72" fmla="*/ 74 w 384"/>
                  <a:gd name="T73" fmla="*/ 190 h 382"/>
                  <a:gd name="T74" fmla="*/ 75 w 384"/>
                  <a:gd name="T75" fmla="*/ 4 h 382"/>
                  <a:gd name="T76" fmla="*/ 75 w 384"/>
                  <a:gd name="T7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84" h="382">
                    <a:moveTo>
                      <a:pt x="75" y="0"/>
                    </a:moveTo>
                    <a:cubicBezTo>
                      <a:pt x="384" y="293"/>
                      <a:pt x="384" y="293"/>
                      <a:pt x="384" y="293"/>
                    </a:cubicBezTo>
                    <a:cubicBezTo>
                      <a:pt x="269" y="309"/>
                      <a:pt x="269" y="309"/>
                      <a:pt x="269" y="309"/>
                    </a:cubicBezTo>
                    <a:cubicBezTo>
                      <a:pt x="268" y="354"/>
                      <a:pt x="268" y="354"/>
                      <a:pt x="268" y="354"/>
                    </a:cubicBezTo>
                    <a:cubicBezTo>
                      <a:pt x="213" y="362"/>
                      <a:pt x="213" y="362"/>
                      <a:pt x="213" y="362"/>
                    </a:cubicBezTo>
                    <a:cubicBezTo>
                      <a:pt x="215" y="360"/>
                      <a:pt x="216" y="358"/>
                      <a:pt x="216" y="356"/>
                    </a:cubicBezTo>
                    <a:cubicBezTo>
                      <a:pt x="217" y="353"/>
                      <a:pt x="218" y="351"/>
                      <a:pt x="219" y="349"/>
                    </a:cubicBezTo>
                    <a:cubicBezTo>
                      <a:pt x="219" y="346"/>
                      <a:pt x="220" y="344"/>
                      <a:pt x="220" y="342"/>
                    </a:cubicBezTo>
                    <a:cubicBezTo>
                      <a:pt x="220" y="339"/>
                      <a:pt x="220" y="337"/>
                      <a:pt x="220" y="334"/>
                    </a:cubicBezTo>
                    <a:cubicBezTo>
                      <a:pt x="221" y="327"/>
                      <a:pt x="219" y="320"/>
                      <a:pt x="217" y="314"/>
                    </a:cubicBezTo>
                    <a:cubicBezTo>
                      <a:pt x="214" y="308"/>
                      <a:pt x="211" y="303"/>
                      <a:pt x="207" y="299"/>
                    </a:cubicBezTo>
                    <a:cubicBezTo>
                      <a:pt x="202" y="295"/>
                      <a:pt x="197" y="291"/>
                      <a:pt x="191" y="290"/>
                    </a:cubicBezTo>
                    <a:cubicBezTo>
                      <a:pt x="185" y="288"/>
                      <a:pt x="179" y="287"/>
                      <a:pt x="172" y="288"/>
                    </a:cubicBezTo>
                    <a:cubicBezTo>
                      <a:pt x="165" y="289"/>
                      <a:pt x="159" y="291"/>
                      <a:pt x="153" y="295"/>
                    </a:cubicBezTo>
                    <a:cubicBezTo>
                      <a:pt x="147" y="298"/>
                      <a:pt x="142" y="303"/>
                      <a:pt x="137" y="309"/>
                    </a:cubicBezTo>
                    <a:cubicBezTo>
                      <a:pt x="133" y="314"/>
                      <a:pt x="129" y="320"/>
                      <a:pt x="127" y="327"/>
                    </a:cubicBezTo>
                    <a:cubicBezTo>
                      <a:pt x="124" y="334"/>
                      <a:pt x="123" y="341"/>
                      <a:pt x="123" y="348"/>
                    </a:cubicBezTo>
                    <a:cubicBezTo>
                      <a:pt x="123" y="357"/>
                      <a:pt x="125" y="366"/>
                      <a:pt x="130" y="374"/>
                    </a:cubicBezTo>
                    <a:cubicBezTo>
                      <a:pt x="74" y="382"/>
                      <a:pt x="74" y="382"/>
                      <a:pt x="74" y="382"/>
                    </a:cubicBezTo>
                    <a:cubicBezTo>
                      <a:pt x="74" y="337"/>
                      <a:pt x="74" y="291"/>
                      <a:pt x="74" y="246"/>
                    </a:cubicBezTo>
                    <a:cubicBezTo>
                      <a:pt x="70" y="251"/>
                      <a:pt x="66" y="256"/>
                      <a:pt x="60" y="260"/>
                    </a:cubicBezTo>
                    <a:cubicBezTo>
                      <a:pt x="58" y="261"/>
                      <a:pt x="57" y="262"/>
                      <a:pt x="54" y="263"/>
                    </a:cubicBezTo>
                    <a:cubicBezTo>
                      <a:pt x="52" y="264"/>
                      <a:pt x="50" y="265"/>
                      <a:pt x="48" y="266"/>
                    </a:cubicBezTo>
                    <a:cubicBezTo>
                      <a:pt x="46" y="266"/>
                      <a:pt x="44" y="267"/>
                      <a:pt x="42" y="267"/>
                    </a:cubicBezTo>
                    <a:cubicBezTo>
                      <a:pt x="36" y="268"/>
                      <a:pt x="30" y="267"/>
                      <a:pt x="25" y="266"/>
                    </a:cubicBezTo>
                    <a:cubicBezTo>
                      <a:pt x="20" y="264"/>
                      <a:pt x="16" y="262"/>
                      <a:pt x="12" y="258"/>
                    </a:cubicBezTo>
                    <a:cubicBezTo>
                      <a:pt x="8" y="254"/>
                      <a:pt x="5" y="250"/>
                      <a:pt x="3" y="245"/>
                    </a:cubicBezTo>
                    <a:cubicBezTo>
                      <a:pt x="1" y="240"/>
                      <a:pt x="0" y="234"/>
                      <a:pt x="0" y="228"/>
                    </a:cubicBezTo>
                    <a:cubicBezTo>
                      <a:pt x="0" y="222"/>
                      <a:pt x="1" y="215"/>
                      <a:pt x="3" y="210"/>
                    </a:cubicBezTo>
                    <a:cubicBezTo>
                      <a:pt x="5" y="204"/>
                      <a:pt x="8" y="199"/>
                      <a:pt x="12" y="194"/>
                    </a:cubicBezTo>
                    <a:cubicBezTo>
                      <a:pt x="16" y="190"/>
                      <a:pt x="20" y="186"/>
                      <a:pt x="25" y="183"/>
                    </a:cubicBezTo>
                    <a:cubicBezTo>
                      <a:pt x="30" y="180"/>
                      <a:pt x="36" y="178"/>
                      <a:pt x="42" y="177"/>
                    </a:cubicBezTo>
                    <a:cubicBezTo>
                      <a:pt x="44" y="177"/>
                      <a:pt x="46" y="177"/>
                      <a:pt x="48" y="177"/>
                    </a:cubicBezTo>
                    <a:cubicBezTo>
                      <a:pt x="51" y="177"/>
                      <a:pt x="53" y="177"/>
                      <a:pt x="55" y="178"/>
                    </a:cubicBezTo>
                    <a:cubicBezTo>
                      <a:pt x="57" y="178"/>
                      <a:pt x="59" y="179"/>
                      <a:pt x="61" y="179"/>
                    </a:cubicBezTo>
                    <a:cubicBezTo>
                      <a:pt x="62" y="180"/>
                      <a:pt x="64" y="181"/>
                      <a:pt x="66" y="182"/>
                    </a:cubicBezTo>
                    <a:cubicBezTo>
                      <a:pt x="69" y="184"/>
                      <a:pt x="72" y="187"/>
                      <a:pt x="74" y="190"/>
                    </a:cubicBezTo>
                    <a:cubicBezTo>
                      <a:pt x="74" y="128"/>
                      <a:pt x="75" y="66"/>
                      <a:pt x="75" y="4"/>
                    </a:cubicBezTo>
                    <a:cubicBezTo>
                      <a:pt x="75" y="3"/>
                      <a:pt x="75" y="1"/>
                      <a:pt x="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6" name="Freeform 33">
                <a:extLst>
                  <a:ext uri="{FF2B5EF4-FFF2-40B4-BE49-F238E27FC236}">
                    <a16:creationId xmlns:a16="http://schemas.microsoft.com/office/drawing/2014/main" id="{B6FBDF88-1D48-489E-8BE5-9AA59D4CF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5" y="383"/>
                <a:ext cx="1187" cy="1768"/>
              </a:xfrm>
              <a:custGeom>
                <a:avLst/>
                <a:gdLst>
                  <a:gd name="T0" fmla="*/ 323 w 323"/>
                  <a:gd name="T1" fmla="*/ 0 h 481"/>
                  <a:gd name="T2" fmla="*/ 323 w 323"/>
                  <a:gd name="T3" fmla="*/ 171 h 481"/>
                  <a:gd name="T4" fmla="*/ 317 w 323"/>
                  <a:gd name="T5" fmla="*/ 168 h 481"/>
                  <a:gd name="T6" fmla="*/ 311 w 323"/>
                  <a:gd name="T7" fmla="*/ 167 h 481"/>
                  <a:gd name="T8" fmla="*/ 305 w 323"/>
                  <a:gd name="T9" fmla="*/ 167 h 481"/>
                  <a:gd name="T10" fmla="*/ 299 w 323"/>
                  <a:gd name="T11" fmla="*/ 167 h 481"/>
                  <a:gd name="T12" fmla="*/ 279 w 323"/>
                  <a:gd name="T13" fmla="*/ 174 h 481"/>
                  <a:gd name="T14" fmla="*/ 263 w 323"/>
                  <a:gd name="T15" fmla="*/ 188 h 481"/>
                  <a:gd name="T16" fmla="*/ 252 w 323"/>
                  <a:gd name="T17" fmla="*/ 206 h 481"/>
                  <a:gd name="T18" fmla="*/ 248 w 323"/>
                  <a:gd name="T19" fmla="*/ 228 h 481"/>
                  <a:gd name="T20" fmla="*/ 252 w 323"/>
                  <a:gd name="T21" fmla="*/ 248 h 481"/>
                  <a:gd name="T22" fmla="*/ 263 w 323"/>
                  <a:gd name="T23" fmla="*/ 264 h 481"/>
                  <a:gd name="T24" fmla="*/ 279 w 323"/>
                  <a:gd name="T25" fmla="*/ 274 h 481"/>
                  <a:gd name="T26" fmla="*/ 299 w 323"/>
                  <a:gd name="T27" fmla="*/ 275 h 481"/>
                  <a:gd name="T28" fmla="*/ 323 w 323"/>
                  <a:gd name="T29" fmla="*/ 265 h 481"/>
                  <a:gd name="T30" fmla="*/ 322 w 323"/>
                  <a:gd name="T31" fmla="*/ 383 h 481"/>
                  <a:gd name="T32" fmla="*/ 244 w 323"/>
                  <a:gd name="T33" fmla="*/ 394 h 481"/>
                  <a:gd name="T34" fmla="*/ 254 w 323"/>
                  <a:gd name="T35" fmla="*/ 401 h 481"/>
                  <a:gd name="T36" fmla="*/ 259 w 323"/>
                  <a:gd name="T37" fmla="*/ 407 h 481"/>
                  <a:gd name="T38" fmla="*/ 262 w 323"/>
                  <a:gd name="T39" fmla="*/ 414 h 481"/>
                  <a:gd name="T40" fmla="*/ 264 w 323"/>
                  <a:gd name="T41" fmla="*/ 421 h 481"/>
                  <a:gd name="T42" fmla="*/ 265 w 323"/>
                  <a:gd name="T43" fmla="*/ 429 h 481"/>
                  <a:gd name="T44" fmla="*/ 262 w 323"/>
                  <a:gd name="T45" fmla="*/ 447 h 481"/>
                  <a:gd name="T46" fmla="*/ 253 w 323"/>
                  <a:gd name="T47" fmla="*/ 463 h 481"/>
                  <a:gd name="T48" fmla="*/ 239 w 323"/>
                  <a:gd name="T49" fmla="*/ 474 h 481"/>
                  <a:gd name="T50" fmla="*/ 223 w 323"/>
                  <a:gd name="T51" fmla="*/ 480 h 481"/>
                  <a:gd name="T52" fmla="*/ 207 w 323"/>
                  <a:gd name="T53" fmla="*/ 479 h 481"/>
                  <a:gd name="T54" fmla="*/ 194 w 323"/>
                  <a:gd name="T55" fmla="*/ 471 h 481"/>
                  <a:gd name="T56" fmla="*/ 185 w 323"/>
                  <a:gd name="T57" fmla="*/ 459 h 481"/>
                  <a:gd name="T58" fmla="*/ 181 w 323"/>
                  <a:gd name="T59" fmla="*/ 442 h 481"/>
                  <a:gd name="T60" fmla="*/ 182 w 323"/>
                  <a:gd name="T61" fmla="*/ 433 h 481"/>
                  <a:gd name="T62" fmla="*/ 184 w 323"/>
                  <a:gd name="T63" fmla="*/ 425 h 481"/>
                  <a:gd name="T64" fmla="*/ 187 w 323"/>
                  <a:gd name="T65" fmla="*/ 418 h 481"/>
                  <a:gd name="T66" fmla="*/ 192 w 323"/>
                  <a:gd name="T67" fmla="*/ 411 h 481"/>
                  <a:gd name="T68" fmla="*/ 202 w 323"/>
                  <a:gd name="T69" fmla="*/ 400 h 481"/>
                  <a:gd name="T70" fmla="*/ 123 w 323"/>
                  <a:gd name="T71" fmla="*/ 412 h 481"/>
                  <a:gd name="T72" fmla="*/ 122 w 323"/>
                  <a:gd name="T73" fmla="*/ 366 h 481"/>
                  <a:gd name="T74" fmla="*/ 0 w 323"/>
                  <a:gd name="T75" fmla="*/ 383 h 481"/>
                  <a:gd name="T76" fmla="*/ 153 w 323"/>
                  <a:gd name="T77" fmla="*/ 202 h 481"/>
                  <a:gd name="T78" fmla="*/ 152 w 323"/>
                  <a:gd name="T79" fmla="*/ 66 h 481"/>
                  <a:gd name="T80" fmla="*/ 222 w 323"/>
                  <a:gd name="T81" fmla="*/ 57 h 481"/>
                  <a:gd name="T82" fmla="*/ 222 w 323"/>
                  <a:gd name="T83" fmla="*/ 120 h 481"/>
                  <a:gd name="T84" fmla="*/ 323 w 323"/>
                  <a:gd name="T85" fmla="*/ 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3" h="481">
                    <a:moveTo>
                      <a:pt x="323" y="0"/>
                    </a:moveTo>
                    <a:cubicBezTo>
                      <a:pt x="323" y="171"/>
                      <a:pt x="323" y="171"/>
                      <a:pt x="323" y="171"/>
                    </a:cubicBezTo>
                    <a:cubicBezTo>
                      <a:pt x="321" y="170"/>
                      <a:pt x="319" y="169"/>
                      <a:pt x="317" y="168"/>
                    </a:cubicBezTo>
                    <a:cubicBezTo>
                      <a:pt x="315" y="168"/>
                      <a:pt x="313" y="167"/>
                      <a:pt x="311" y="167"/>
                    </a:cubicBezTo>
                    <a:cubicBezTo>
                      <a:pt x="309" y="167"/>
                      <a:pt x="307" y="167"/>
                      <a:pt x="305" y="167"/>
                    </a:cubicBezTo>
                    <a:cubicBezTo>
                      <a:pt x="303" y="167"/>
                      <a:pt x="301" y="167"/>
                      <a:pt x="299" y="167"/>
                    </a:cubicBezTo>
                    <a:cubicBezTo>
                      <a:pt x="292" y="168"/>
                      <a:pt x="285" y="170"/>
                      <a:pt x="279" y="174"/>
                    </a:cubicBezTo>
                    <a:cubicBezTo>
                      <a:pt x="273" y="177"/>
                      <a:pt x="268" y="182"/>
                      <a:pt x="263" y="188"/>
                    </a:cubicBezTo>
                    <a:cubicBezTo>
                      <a:pt x="259" y="193"/>
                      <a:pt x="255" y="199"/>
                      <a:pt x="252" y="206"/>
                    </a:cubicBezTo>
                    <a:cubicBezTo>
                      <a:pt x="250" y="213"/>
                      <a:pt x="248" y="220"/>
                      <a:pt x="248" y="228"/>
                    </a:cubicBezTo>
                    <a:cubicBezTo>
                      <a:pt x="248" y="235"/>
                      <a:pt x="250" y="242"/>
                      <a:pt x="252" y="248"/>
                    </a:cubicBezTo>
                    <a:cubicBezTo>
                      <a:pt x="255" y="255"/>
                      <a:pt x="259" y="260"/>
                      <a:pt x="263" y="264"/>
                    </a:cubicBezTo>
                    <a:cubicBezTo>
                      <a:pt x="268" y="268"/>
                      <a:pt x="273" y="272"/>
                      <a:pt x="279" y="274"/>
                    </a:cubicBezTo>
                    <a:cubicBezTo>
                      <a:pt x="285" y="275"/>
                      <a:pt x="292" y="276"/>
                      <a:pt x="299" y="275"/>
                    </a:cubicBezTo>
                    <a:cubicBezTo>
                      <a:pt x="307" y="274"/>
                      <a:pt x="316" y="270"/>
                      <a:pt x="323" y="265"/>
                    </a:cubicBezTo>
                    <a:cubicBezTo>
                      <a:pt x="322" y="383"/>
                      <a:pt x="322" y="383"/>
                      <a:pt x="322" y="383"/>
                    </a:cubicBezTo>
                    <a:cubicBezTo>
                      <a:pt x="296" y="386"/>
                      <a:pt x="270" y="390"/>
                      <a:pt x="244" y="394"/>
                    </a:cubicBezTo>
                    <a:cubicBezTo>
                      <a:pt x="248" y="396"/>
                      <a:pt x="252" y="398"/>
                      <a:pt x="254" y="401"/>
                    </a:cubicBezTo>
                    <a:cubicBezTo>
                      <a:pt x="256" y="403"/>
                      <a:pt x="258" y="405"/>
                      <a:pt x="259" y="407"/>
                    </a:cubicBezTo>
                    <a:cubicBezTo>
                      <a:pt x="260" y="409"/>
                      <a:pt x="261" y="411"/>
                      <a:pt x="262" y="414"/>
                    </a:cubicBezTo>
                    <a:cubicBezTo>
                      <a:pt x="263" y="416"/>
                      <a:pt x="264" y="419"/>
                      <a:pt x="264" y="421"/>
                    </a:cubicBezTo>
                    <a:cubicBezTo>
                      <a:pt x="265" y="424"/>
                      <a:pt x="265" y="427"/>
                      <a:pt x="265" y="429"/>
                    </a:cubicBezTo>
                    <a:cubicBezTo>
                      <a:pt x="265" y="435"/>
                      <a:pt x="264" y="441"/>
                      <a:pt x="262" y="447"/>
                    </a:cubicBezTo>
                    <a:cubicBezTo>
                      <a:pt x="259" y="453"/>
                      <a:pt x="256" y="458"/>
                      <a:pt x="253" y="463"/>
                    </a:cubicBezTo>
                    <a:cubicBezTo>
                      <a:pt x="249" y="467"/>
                      <a:pt x="244" y="471"/>
                      <a:pt x="239" y="474"/>
                    </a:cubicBezTo>
                    <a:cubicBezTo>
                      <a:pt x="234" y="477"/>
                      <a:pt x="229" y="479"/>
                      <a:pt x="223" y="480"/>
                    </a:cubicBezTo>
                    <a:cubicBezTo>
                      <a:pt x="218" y="481"/>
                      <a:pt x="212" y="480"/>
                      <a:pt x="207" y="479"/>
                    </a:cubicBezTo>
                    <a:cubicBezTo>
                      <a:pt x="202" y="477"/>
                      <a:pt x="198" y="475"/>
                      <a:pt x="194" y="471"/>
                    </a:cubicBezTo>
                    <a:cubicBezTo>
                      <a:pt x="190" y="468"/>
                      <a:pt x="187" y="464"/>
                      <a:pt x="185" y="459"/>
                    </a:cubicBezTo>
                    <a:cubicBezTo>
                      <a:pt x="183" y="454"/>
                      <a:pt x="181" y="448"/>
                      <a:pt x="181" y="442"/>
                    </a:cubicBezTo>
                    <a:cubicBezTo>
                      <a:pt x="181" y="439"/>
                      <a:pt x="182" y="436"/>
                      <a:pt x="182" y="433"/>
                    </a:cubicBezTo>
                    <a:cubicBezTo>
                      <a:pt x="183" y="431"/>
                      <a:pt x="183" y="428"/>
                      <a:pt x="184" y="425"/>
                    </a:cubicBezTo>
                    <a:cubicBezTo>
                      <a:pt x="185" y="423"/>
                      <a:pt x="186" y="420"/>
                      <a:pt x="187" y="418"/>
                    </a:cubicBezTo>
                    <a:cubicBezTo>
                      <a:pt x="189" y="415"/>
                      <a:pt x="190" y="413"/>
                      <a:pt x="192" y="411"/>
                    </a:cubicBezTo>
                    <a:cubicBezTo>
                      <a:pt x="195" y="407"/>
                      <a:pt x="198" y="403"/>
                      <a:pt x="202" y="400"/>
                    </a:cubicBezTo>
                    <a:cubicBezTo>
                      <a:pt x="176" y="404"/>
                      <a:pt x="149" y="408"/>
                      <a:pt x="123" y="412"/>
                    </a:cubicBezTo>
                    <a:cubicBezTo>
                      <a:pt x="122" y="366"/>
                      <a:pt x="122" y="366"/>
                      <a:pt x="122" y="366"/>
                    </a:cubicBezTo>
                    <a:cubicBezTo>
                      <a:pt x="0" y="383"/>
                      <a:pt x="0" y="383"/>
                      <a:pt x="0" y="383"/>
                    </a:cubicBezTo>
                    <a:cubicBezTo>
                      <a:pt x="153" y="202"/>
                      <a:pt x="153" y="202"/>
                      <a:pt x="153" y="202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222" y="57"/>
                      <a:pt x="222" y="57"/>
                      <a:pt x="222" y="57"/>
                    </a:cubicBezTo>
                    <a:cubicBezTo>
                      <a:pt x="222" y="120"/>
                      <a:pt x="222" y="120"/>
                      <a:pt x="222" y="120"/>
                    </a:cubicBezTo>
                    <a:lnTo>
                      <a:pt x="32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BCD1A532-771A-4DCD-809E-B40258A520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77638" y="2818810"/>
              <a:ext cx="444500" cy="444500"/>
            </a:xfrm>
            <a:custGeom>
              <a:avLst/>
              <a:gdLst>
                <a:gd name="T0" fmla="*/ 419 w 425"/>
                <a:gd name="T1" fmla="*/ 2 h 425"/>
                <a:gd name="T2" fmla="*/ 411 w 425"/>
                <a:gd name="T3" fmla="*/ 0 h 425"/>
                <a:gd name="T4" fmla="*/ 404 w 425"/>
                <a:gd name="T5" fmla="*/ 3 h 425"/>
                <a:gd name="T6" fmla="*/ 6 w 425"/>
                <a:gd name="T7" fmla="*/ 268 h 425"/>
                <a:gd name="T8" fmla="*/ 0 w 425"/>
                <a:gd name="T9" fmla="*/ 280 h 425"/>
                <a:gd name="T10" fmla="*/ 8 w 425"/>
                <a:gd name="T11" fmla="*/ 291 h 425"/>
                <a:gd name="T12" fmla="*/ 112 w 425"/>
                <a:gd name="T13" fmla="*/ 333 h 425"/>
                <a:gd name="T14" fmla="*/ 161 w 425"/>
                <a:gd name="T15" fmla="*/ 418 h 425"/>
                <a:gd name="T16" fmla="*/ 172 w 425"/>
                <a:gd name="T17" fmla="*/ 425 h 425"/>
                <a:gd name="T18" fmla="*/ 173 w 425"/>
                <a:gd name="T19" fmla="*/ 425 h 425"/>
                <a:gd name="T20" fmla="*/ 184 w 425"/>
                <a:gd name="T21" fmla="*/ 419 h 425"/>
                <a:gd name="T22" fmla="*/ 211 w 425"/>
                <a:gd name="T23" fmla="*/ 373 h 425"/>
                <a:gd name="T24" fmla="*/ 340 w 425"/>
                <a:gd name="T25" fmla="*/ 424 h 425"/>
                <a:gd name="T26" fmla="*/ 345 w 425"/>
                <a:gd name="T27" fmla="*/ 425 h 425"/>
                <a:gd name="T28" fmla="*/ 352 w 425"/>
                <a:gd name="T29" fmla="*/ 423 h 425"/>
                <a:gd name="T30" fmla="*/ 358 w 425"/>
                <a:gd name="T31" fmla="*/ 414 h 425"/>
                <a:gd name="T32" fmla="*/ 424 w 425"/>
                <a:gd name="T33" fmla="*/ 16 h 425"/>
                <a:gd name="T34" fmla="*/ 419 w 425"/>
                <a:gd name="T35" fmla="*/ 2 h 425"/>
                <a:gd name="T36" fmla="*/ 42 w 425"/>
                <a:gd name="T37" fmla="*/ 276 h 425"/>
                <a:gd name="T38" fmla="*/ 349 w 425"/>
                <a:gd name="T39" fmla="*/ 71 h 425"/>
                <a:gd name="T40" fmla="*/ 126 w 425"/>
                <a:gd name="T41" fmla="*/ 310 h 425"/>
                <a:gd name="T42" fmla="*/ 122 w 425"/>
                <a:gd name="T43" fmla="*/ 308 h 425"/>
                <a:gd name="T44" fmla="*/ 42 w 425"/>
                <a:gd name="T45" fmla="*/ 276 h 425"/>
                <a:gd name="T46" fmla="*/ 135 w 425"/>
                <a:gd name="T47" fmla="*/ 320 h 425"/>
                <a:gd name="T48" fmla="*/ 135 w 425"/>
                <a:gd name="T49" fmla="*/ 320 h 425"/>
                <a:gd name="T50" fmla="*/ 386 w 425"/>
                <a:gd name="T51" fmla="*/ 51 h 425"/>
                <a:gd name="T52" fmla="*/ 172 w 425"/>
                <a:gd name="T53" fmla="*/ 384 h 425"/>
                <a:gd name="T54" fmla="*/ 135 w 425"/>
                <a:gd name="T55" fmla="*/ 320 h 425"/>
                <a:gd name="T56" fmla="*/ 335 w 425"/>
                <a:gd name="T57" fmla="*/ 393 h 425"/>
                <a:gd name="T58" fmla="*/ 221 w 425"/>
                <a:gd name="T59" fmla="*/ 348 h 425"/>
                <a:gd name="T60" fmla="*/ 213 w 425"/>
                <a:gd name="T61" fmla="*/ 346 h 425"/>
                <a:gd name="T62" fmla="*/ 388 w 425"/>
                <a:gd name="T63" fmla="*/ 76 h 425"/>
                <a:gd name="T64" fmla="*/ 335 w 425"/>
                <a:gd name="T65" fmla="*/ 39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5" h="425">
                  <a:moveTo>
                    <a:pt x="419" y="2"/>
                  </a:moveTo>
                  <a:cubicBezTo>
                    <a:pt x="416" y="1"/>
                    <a:pt x="414" y="0"/>
                    <a:pt x="411" y="0"/>
                  </a:cubicBezTo>
                  <a:cubicBezTo>
                    <a:pt x="409" y="0"/>
                    <a:pt x="406" y="1"/>
                    <a:pt x="404" y="3"/>
                  </a:cubicBezTo>
                  <a:cubicBezTo>
                    <a:pt x="6" y="268"/>
                    <a:pt x="6" y="268"/>
                    <a:pt x="6" y="268"/>
                  </a:cubicBezTo>
                  <a:cubicBezTo>
                    <a:pt x="2" y="271"/>
                    <a:pt x="0" y="276"/>
                    <a:pt x="0" y="280"/>
                  </a:cubicBezTo>
                  <a:cubicBezTo>
                    <a:pt x="1" y="285"/>
                    <a:pt x="4" y="290"/>
                    <a:pt x="8" y="291"/>
                  </a:cubicBezTo>
                  <a:cubicBezTo>
                    <a:pt x="112" y="333"/>
                    <a:pt x="112" y="333"/>
                    <a:pt x="112" y="333"/>
                  </a:cubicBezTo>
                  <a:cubicBezTo>
                    <a:pt x="161" y="418"/>
                    <a:pt x="161" y="418"/>
                    <a:pt x="161" y="418"/>
                  </a:cubicBezTo>
                  <a:cubicBezTo>
                    <a:pt x="163" y="422"/>
                    <a:pt x="168" y="425"/>
                    <a:pt x="172" y="425"/>
                  </a:cubicBezTo>
                  <a:cubicBezTo>
                    <a:pt x="172" y="425"/>
                    <a:pt x="172" y="425"/>
                    <a:pt x="173" y="425"/>
                  </a:cubicBezTo>
                  <a:cubicBezTo>
                    <a:pt x="177" y="425"/>
                    <a:pt x="181" y="423"/>
                    <a:pt x="184" y="419"/>
                  </a:cubicBezTo>
                  <a:cubicBezTo>
                    <a:pt x="211" y="373"/>
                    <a:pt x="211" y="373"/>
                    <a:pt x="211" y="373"/>
                  </a:cubicBezTo>
                  <a:cubicBezTo>
                    <a:pt x="340" y="424"/>
                    <a:pt x="340" y="424"/>
                    <a:pt x="340" y="424"/>
                  </a:cubicBezTo>
                  <a:cubicBezTo>
                    <a:pt x="342" y="425"/>
                    <a:pt x="343" y="425"/>
                    <a:pt x="345" y="425"/>
                  </a:cubicBezTo>
                  <a:cubicBezTo>
                    <a:pt x="347" y="425"/>
                    <a:pt x="350" y="424"/>
                    <a:pt x="352" y="423"/>
                  </a:cubicBezTo>
                  <a:cubicBezTo>
                    <a:pt x="355" y="421"/>
                    <a:pt x="357" y="418"/>
                    <a:pt x="358" y="414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5" y="11"/>
                    <a:pt x="423" y="5"/>
                    <a:pt x="419" y="2"/>
                  </a:cubicBezTo>
                  <a:close/>
                  <a:moveTo>
                    <a:pt x="42" y="276"/>
                  </a:moveTo>
                  <a:cubicBezTo>
                    <a:pt x="349" y="71"/>
                    <a:pt x="349" y="71"/>
                    <a:pt x="349" y="71"/>
                  </a:cubicBezTo>
                  <a:cubicBezTo>
                    <a:pt x="126" y="310"/>
                    <a:pt x="126" y="310"/>
                    <a:pt x="126" y="310"/>
                  </a:cubicBezTo>
                  <a:cubicBezTo>
                    <a:pt x="124" y="310"/>
                    <a:pt x="123" y="309"/>
                    <a:pt x="122" y="308"/>
                  </a:cubicBezTo>
                  <a:lnTo>
                    <a:pt x="42" y="276"/>
                  </a:lnTo>
                  <a:close/>
                  <a:moveTo>
                    <a:pt x="135" y="320"/>
                  </a:moveTo>
                  <a:cubicBezTo>
                    <a:pt x="135" y="320"/>
                    <a:pt x="135" y="320"/>
                    <a:pt x="135" y="320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172" y="384"/>
                    <a:pt x="172" y="384"/>
                    <a:pt x="172" y="384"/>
                  </a:cubicBezTo>
                  <a:lnTo>
                    <a:pt x="135" y="320"/>
                  </a:lnTo>
                  <a:close/>
                  <a:moveTo>
                    <a:pt x="335" y="393"/>
                  </a:moveTo>
                  <a:cubicBezTo>
                    <a:pt x="221" y="348"/>
                    <a:pt x="221" y="348"/>
                    <a:pt x="221" y="348"/>
                  </a:cubicBezTo>
                  <a:cubicBezTo>
                    <a:pt x="219" y="347"/>
                    <a:pt x="216" y="347"/>
                    <a:pt x="213" y="346"/>
                  </a:cubicBezTo>
                  <a:cubicBezTo>
                    <a:pt x="388" y="76"/>
                    <a:pt x="388" y="76"/>
                    <a:pt x="388" y="76"/>
                  </a:cubicBezTo>
                  <a:lnTo>
                    <a:pt x="335" y="3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9" name="Group 50">
              <a:extLst>
                <a:ext uri="{FF2B5EF4-FFF2-40B4-BE49-F238E27FC236}">
                  <a16:creationId xmlns:a16="http://schemas.microsoft.com/office/drawing/2014/main" id="{8FE82A9E-7898-4093-9F79-5A2A76A24D7C}"/>
                </a:ext>
              </a:extLst>
            </p:cNvPr>
            <p:cNvGrpSpPr/>
            <p:nvPr/>
          </p:nvGrpSpPr>
          <p:grpSpPr>
            <a:xfrm>
              <a:off x="8181164" y="4984682"/>
              <a:ext cx="285835" cy="418923"/>
              <a:chOff x="1559893" y="2241774"/>
              <a:chExt cx="174947" cy="256404"/>
            </a:xfrm>
            <a:solidFill>
              <a:schemeClr val="bg1"/>
            </a:solidFill>
          </p:grpSpPr>
          <p:sp>
            <p:nvSpPr>
              <p:cNvPr id="31" name="Oval 49">
                <a:extLst>
                  <a:ext uri="{FF2B5EF4-FFF2-40B4-BE49-F238E27FC236}">
                    <a16:creationId xmlns:a16="http://schemas.microsoft.com/office/drawing/2014/main" id="{922F896C-5D48-4404-9D9F-A2BA36B56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705" y="2313975"/>
                <a:ext cx="16662" cy="1666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" name="Oval 50">
                <a:extLst>
                  <a:ext uri="{FF2B5EF4-FFF2-40B4-BE49-F238E27FC236}">
                    <a16:creationId xmlns:a16="http://schemas.microsoft.com/office/drawing/2014/main" id="{D58A6E40-EA5D-485D-9854-97913E9AB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705" y="2410242"/>
                <a:ext cx="16662" cy="152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" name="Oval 51">
                <a:extLst>
                  <a:ext uri="{FF2B5EF4-FFF2-40B4-BE49-F238E27FC236}">
                    <a16:creationId xmlns:a16="http://schemas.microsoft.com/office/drawing/2014/main" id="{E659E933-D8AB-490E-A2B4-C5B9E2039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960" y="2362108"/>
                <a:ext cx="15273" cy="152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Oval 52">
                <a:extLst>
                  <a:ext uri="{FF2B5EF4-FFF2-40B4-BE49-F238E27FC236}">
                    <a16:creationId xmlns:a16="http://schemas.microsoft.com/office/drawing/2014/main" id="{7ECD8B62-8F63-444E-84BB-E3D74A6C7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301" y="2362108"/>
                <a:ext cx="16199" cy="1527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Freeform 53">
                <a:extLst>
                  <a:ext uri="{FF2B5EF4-FFF2-40B4-BE49-F238E27FC236}">
                    <a16:creationId xmlns:a16="http://schemas.microsoft.com/office/drawing/2014/main" id="{D31397CF-7D7E-4A5E-A2CA-FAB0DA3BB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919" y="2394969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6" name="Freeform 54">
                <a:extLst>
                  <a:ext uri="{FF2B5EF4-FFF2-40B4-BE49-F238E27FC236}">
                    <a16:creationId xmlns:a16="http://schemas.microsoft.com/office/drawing/2014/main" id="{2DD26C02-C477-4F50-9F92-D58ABC86F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6919" y="2326934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55">
                <a:extLst>
                  <a:ext uri="{FF2B5EF4-FFF2-40B4-BE49-F238E27FC236}">
                    <a16:creationId xmlns:a16="http://schemas.microsoft.com/office/drawing/2014/main" id="{076F58E0-5310-4AA0-8F46-CC80D3B4A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4953" y="2394969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56">
                <a:extLst>
                  <a:ext uri="{FF2B5EF4-FFF2-40B4-BE49-F238E27FC236}">
                    <a16:creationId xmlns:a16="http://schemas.microsoft.com/office/drawing/2014/main" id="{6ED7906F-3AA6-49CD-BD5A-EEFE29BE36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9893" y="2241774"/>
                <a:ext cx="174947" cy="256404"/>
              </a:xfrm>
              <a:custGeom>
                <a:avLst/>
                <a:gdLst>
                  <a:gd name="T0" fmla="*/ 146 w 160"/>
                  <a:gd name="T1" fmla="*/ 103 h 234"/>
                  <a:gd name="T2" fmla="*/ 144 w 160"/>
                  <a:gd name="T3" fmla="*/ 103 h 234"/>
                  <a:gd name="T4" fmla="*/ 128 w 160"/>
                  <a:gd name="T5" fmla="*/ 69 h 234"/>
                  <a:gd name="T6" fmla="*/ 117 w 160"/>
                  <a:gd name="T7" fmla="*/ 12 h 234"/>
                  <a:gd name="T8" fmla="*/ 103 w 160"/>
                  <a:gd name="T9" fmla="*/ 0 h 234"/>
                  <a:gd name="T10" fmla="*/ 44 w 160"/>
                  <a:gd name="T11" fmla="*/ 0 h 234"/>
                  <a:gd name="T12" fmla="*/ 30 w 160"/>
                  <a:gd name="T13" fmla="*/ 12 h 234"/>
                  <a:gd name="T14" fmla="*/ 20 w 160"/>
                  <a:gd name="T15" fmla="*/ 67 h 234"/>
                  <a:gd name="T16" fmla="*/ 0 w 160"/>
                  <a:gd name="T17" fmla="*/ 117 h 234"/>
                  <a:gd name="T18" fmla="*/ 19 w 160"/>
                  <a:gd name="T19" fmla="*/ 166 h 234"/>
                  <a:gd name="T20" fmla="*/ 29 w 160"/>
                  <a:gd name="T21" fmla="*/ 222 h 234"/>
                  <a:gd name="T22" fmla="*/ 44 w 160"/>
                  <a:gd name="T23" fmla="*/ 234 h 234"/>
                  <a:gd name="T24" fmla="*/ 102 w 160"/>
                  <a:gd name="T25" fmla="*/ 234 h 234"/>
                  <a:gd name="T26" fmla="*/ 116 w 160"/>
                  <a:gd name="T27" fmla="*/ 222 h 234"/>
                  <a:gd name="T28" fmla="*/ 127 w 160"/>
                  <a:gd name="T29" fmla="*/ 166 h 234"/>
                  <a:gd name="T30" fmla="*/ 144 w 160"/>
                  <a:gd name="T31" fmla="*/ 131 h 234"/>
                  <a:gd name="T32" fmla="*/ 146 w 160"/>
                  <a:gd name="T33" fmla="*/ 132 h 234"/>
                  <a:gd name="T34" fmla="*/ 160 w 160"/>
                  <a:gd name="T35" fmla="*/ 117 h 234"/>
                  <a:gd name="T36" fmla="*/ 146 w 160"/>
                  <a:gd name="T37" fmla="*/ 103 h 234"/>
                  <a:gd name="T38" fmla="*/ 44 w 160"/>
                  <a:gd name="T39" fmla="*/ 15 h 234"/>
                  <a:gd name="T40" fmla="*/ 103 w 160"/>
                  <a:gd name="T41" fmla="*/ 15 h 234"/>
                  <a:gd name="T42" fmla="*/ 110 w 160"/>
                  <a:gd name="T43" fmla="*/ 54 h 234"/>
                  <a:gd name="T44" fmla="*/ 73 w 160"/>
                  <a:gd name="T45" fmla="*/ 44 h 234"/>
                  <a:gd name="T46" fmla="*/ 37 w 160"/>
                  <a:gd name="T47" fmla="*/ 54 h 234"/>
                  <a:gd name="T48" fmla="*/ 44 w 160"/>
                  <a:gd name="T49" fmla="*/ 15 h 234"/>
                  <a:gd name="T50" fmla="*/ 102 w 160"/>
                  <a:gd name="T51" fmla="*/ 219 h 234"/>
                  <a:gd name="T52" fmla="*/ 44 w 160"/>
                  <a:gd name="T53" fmla="*/ 219 h 234"/>
                  <a:gd name="T54" fmla="*/ 36 w 160"/>
                  <a:gd name="T55" fmla="*/ 180 h 234"/>
                  <a:gd name="T56" fmla="*/ 73 w 160"/>
                  <a:gd name="T57" fmla="*/ 190 h 234"/>
                  <a:gd name="T58" fmla="*/ 109 w 160"/>
                  <a:gd name="T59" fmla="*/ 180 h 234"/>
                  <a:gd name="T60" fmla="*/ 102 w 160"/>
                  <a:gd name="T61" fmla="*/ 219 h 234"/>
                  <a:gd name="T62" fmla="*/ 73 w 160"/>
                  <a:gd name="T63" fmla="*/ 176 h 234"/>
                  <a:gd name="T64" fmla="*/ 14 w 160"/>
                  <a:gd name="T65" fmla="*/ 117 h 234"/>
                  <a:gd name="T66" fmla="*/ 73 w 160"/>
                  <a:gd name="T67" fmla="*/ 59 h 234"/>
                  <a:gd name="T68" fmla="*/ 131 w 160"/>
                  <a:gd name="T69" fmla="*/ 117 h 234"/>
                  <a:gd name="T70" fmla="*/ 73 w 160"/>
                  <a:gd name="T71" fmla="*/ 17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0" h="234">
                    <a:moveTo>
                      <a:pt x="146" y="103"/>
                    </a:moveTo>
                    <a:cubicBezTo>
                      <a:pt x="145" y="103"/>
                      <a:pt x="145" y="103"/>
                      <a:pt x="144" y="103"/>
                    </a:cubicBezTo>
                    <a:cubicBezTo>
                      <a:pt x="142" y="90"/>
                      <a:pt x="136" y="79"/>
                      <a:pt x="128" y="69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6" y="5"/>
                      <a:pt x="110" y="0"/>
                      <a:pt x="10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7" y="0"/>
                      <a:pt x="31" y="5"/>
                      <a:pt x="30" y="12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7" y="80"/>
                      <a:pt x="0" y="98"/>
                      <a:pt x="0" y="117"/>
                    </a:cubicBezTo>
                    <a:cubicBezTo>
                      <a:pt x="0" y="136"/>
                      <a:pt x="7" y="153"/>
                      <a:pt x="19" y="166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30" y="229"/>
                      <a:pt x="36" y="234"/>
                      <a:pt x="44" y="234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9" y="234"/>
                      <a:pt x="115" y="229"/>
                      <a:pt x="116" y="222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35" y="156"/>
                      <a:pt x="142" y="145"/>
                      <a:pt x="144" y="131"/>
                    </a:cubicBezTo>
                    <a:cubicBezTo>
                      <a:pt x="145" y="132"/>
                      <a:pt x="145" y="132"/>
                      <a:pt x="146" y="132"/>
                    </a:cubicBezTo>
                    <a:cubicBezTo>
                      <a:pt x="154" y="132"/>
                      <a:pt x="160" y="125"/>
                      <a:pt x="160" y="117"/>
                    </a:cubicBezTo>
                    <a:cubicBezTo>
                      <a:pt x="160" y="109"/>
                      <a:pt x="154" y="103"/>
                      <a:pt x="146" y="103"/>
                    </a:cubicBezTo>
                    <a:close/>
                    <a:moveTo>
                      <a:pt x="44" y="15"/>
                    </a:moveTo>
                    <a:cubicBezTo>
                      <a:pt x="103" y="15"/>
                      <a:pt x="103" y="15"/>
                      <a:pt x="103" y="15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99" y="48"/>
                      <a:pt x="87" y="44"/>
                      <a:pt x="73" y="44"/>
                    </a:cubicBezTo>
                    <a:cubicBezTo>
                      <a:pt x="60" y="44"/>
                      <a:pt x="48" y="48"/>
                      <a:pt x="37" y="54"/>
                    </a:cubicBezTo>
                    <a:lnTo>
                      <a:pt x="44" y="15"/>
                    </a:lnTo>
                    <a:close/>
                    <a:moveTo>
                      <a:pt x="102" y="219"/>
                    </a:moveTo>
                    <a:cubicBezTo>
                      <a:pt x="44" y="219"/>
                      <a:pt x="44" y="219"/>
                      <a:pt x="44" y="219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47" y="186"/>
                      <a:pt x="59" y="190"/>
                      <a:pt x="73" y="190"/>
                    </a:cubicBezTo>
                    <a:cubicBezTo>
                      <a:pt x="86" y="190"/>
                      <a:pt x="98" y="186"/>
                      <a:pt x="109" y="180"/>
                    </a:cubicBezTo>
                    <a:lnTo>
                      <a:pt x="102" y="219"/>
                    </a:lnTo>
                    <a:close/>
                    <a:moveTo>
                      <a:pt x="73" y="176"/>
                    </a:moveTo>
                    <a:cubicBezTo>
                      <a:pt x="40" y="176"/>
                      <a:pt x="14" y="149"/>
                      <a:pt x="14" y="117"/>
                    </a:cubicBezTo>
                    <a:cubicBezTo>
                      <a:pt x="14" y="85"/>
                      <a:pt x="40" y="59"/>
                      <a:pt x="73" y="59"/>
                    </a:cubicBezTo>
                    <a:cubicBezTo>
                      <a:pt x="105" y="59"/>
                      <a:pt x="131" y="85"/>
                      <a:pt x="131" y="117"/>
                    </a:cubicBezTo>
                    <a:cubicBezTo>
                      <a:pt x="131" y="149"/>
                      <a:pt x="105" y="176"/>
                      <a:pt x="73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Freeform 57">
                <a:extLst>
                  <a:ext uri="{FF2B5EF4-FFF2-40B4-BE49-F238E27FC236}">
                    <a16:creationId xmlns:a16="http://schemas.microsoft.com/office/drawing/2014/main" id="{D6A8AD55-61E2-4351-BB6E-C0031342A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705" y="2329248"/>
                <a:ext cx="49522" cy="48134"/>
              </a:xfrm>
              <a:custGeom>
                <a:avLst/>
                <a:gdLst>
                  <a:gd name="T0" fmla="*/ 44 w 45"/>
                  <a:gd name="T1" fmla="*/ 1 h 44"/>
                  <a:gd name="T2" fmla="*/ 40 w 45"/>
                  <a:gd name="T3" fmla="*/ 1 h 44"/>
                  <a:gd name="T4" fmla="*/ 3 w 45"/>
                  <a:gd name="T5" fmla="*/ 32 h 44"/>
                  <a:gd name="T6" fmla="*/ 0 w 45"/>
                  <a:gd name="T7" fmla="*/ 37 h 44"/>
                  <a:gd name="T8" fmla="*/ 3 w 45"/>
                  <a:gd name="T9" fmla="*/ 42 h 44"/>
                  <a:gd name="T10" fmla="*/ 8 w 45"/>
                  <a:gd name="T11" fmla="*/ 44 h 44"/>
                  <a:gd name="T12" fmla="*/ 13 w 45"/>
                  <a:gd name="T13" fmla="*/ 42 h 44"/>
                  <a:gd name="T14" fmla="*/ 26 w 45"/>
                  <a:gd name="T15" fmla="*/ 26 h 44"/>
                  <a:gd name="T16" fmla="*/ 44 w 45"/>
                  <a:gd name="T17" fmla="*/ 4 h 44"/>
                  <a:gd name="T18" fmla="*/ 44 w 45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4">
                    <a:moveTo>
                      <a:pt x="44" y="1"/>
                    </a:moveTo>
                    <a:cubicBezTo>
                      <a:pt x="43" y="0"/>
                      <a:pt x="41" y="0"/>
                      <a:pt x="40" y="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3"/>
                      <a:pt x="0" y="35"/>
                      <a:pt x="0" y="37"/>
                    </a:cubicBezTo>
                    <a:cubicBezTo>
                      <a:pt x="0" y="39"/>
                      <a:pt x="1" y="41"/>
                      <a:pt x="3" y="42"/>
                    </a:cubicBezTo>
                    <a:cubicBezTo>
                      <a:pt x="4" y="44"/>
                      <a:pt x="6" y="44"/>
                      <a:pt x="8" y="44"/>
                    </a:cubicBezTo>
                    <a:cubicBezTo>
                      <a:pt x="10" y="44"/>
                      <a:pt x="11" y="44"/>
                      <a:pt x="13" y="42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5" y="3"/>
                      <a:pt x="45" y="2"/>
                      <a:pt x="4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20" name="Group 60">
              <a:extLst>
                <a:ext uri="{FF2B5EF4-FFF2-40B4-BE49-F238E27FC236}">
                  <a16:creationId xmlns:a16="http://schemas.microsoft.com/office/drawing/2014/main" id="{2BDBCF53-8F80-4D71-866F-2F6CCCBE8C01}"/>
                </a:ext>
              </a:extLst>
            </p:cNvPr>
            <p:cNvGrpSpPr/>
            <p:nvPr/>
          </p:nvGrpSpPr>
          <p:grpSpPr>
            <a:xfrm>
              <a:off x="7847917" y="3217134"/>
              <a:ext cx="418923" cy="391700"/>
              <a:chOff x="998489" y="2241774"/>
              <a:chExt cx="256404" cy="239742"/>
            </a:xfrm>
            <a:solidFill>
              <a:schemeClr val="bg1"/>
            </a:solidFill>
          </p:grpSpPr>
          <p:sp>
            <p:nvSpPr>
              <p:cNvPr id="22" name="Freeform 58">
                <a:extLst>
                  <a:ext uri="{FF2B5EF4-FFF2-40B4-BE49-F238E27FC236}">
                    <a16:creationId xmlns:a16="http://schemas.microsoft.com/office/drawing/2014/main" id="{5D95282D-978C-4625-B993-22DA507DC7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8489" y="2241774"/>
                <a:ext cx="256404" cy="239742"/>
              </a:xfrm>
              <a:custGeom>
                <a:avLst/>
                <a:gdLst>
                  <a:gd name="T0" fmla="*/ 230 w 234"/>
                  <a:gd name="T1" fmla="*/ 48 h 219"/>
                  <a:gd name="T2" fmla="*/ 186 w 234"/>
                  <a:gd name="T3" fmla="*/ 5 h 219"/>
                  <a:gd name="T4" fmla="*/ 176 w 234"/>
                  <a:gd name="T5" fmla="*/ 0 h 219"/>
                  <a:gd name="T6" fmla="*/ 22 w 234"/>
                  <a:gd name="T7" fmla="*/ 0 h 219"/>
                  <a:gd name="T8" fmla="*/ 0 w 234"/>
                  <a:gd name="T9" fmla="*/ 22 h 219"/>
                  <a:gd name="T10" fmla="*/ 0 w 234"/>
                  <a:gd name="T11" fmla="*/ 197 h 219"/>
                  <a:gd name="T12" fmla="*/ 22 w 234"/>
                  <a:gd name="T13" fmla="*/ 219 h 219"/>
                  <a:gd name="T14" fmla="*/ 212 w 234"/>
                  <a:gd name="T15" fmla="*/ 219 h 219"/>
                  <a:gd name="T16" fmla="*/ 234 w 234"/>
                  <a:gd name="T17" fmla="*/ 197 h 219"/>
                  <a:gd name="T18" fmla="*/ 234 w 234"/>
                  <a:gd name="T19" fmla="*/ 59 h 219"/>
                  <a:gd name="T20" fmla="*/ 230 w 234"/>
                  <a:gd name="T21" fmla="*/ 48 h 219"/>
                  <a:gd name="T22" fmla="*/ 220 w 234"/>
                  <a:gd name="T23" fmla="*/ 197 h 219"/>
                  <a:gd name="T24" fmla="*/ 212 w 234"/>
                  <a:gd name="T25" fmla="*/ 205 h 219"/>
                  <a:gd name="T26" fmla="*/ 22 w 234"/>
                  <a:gd name="T27" fmla="*/ 205 h 219"/>
                  <a:gd name="T28" fmla="*/ 15 w 234"/>
                  <a:gd name="T29" fmla="*/ 197 h 219"/>
                  <a:gd name="T30" fmla="*/ 15 w 234"/>
                  <a:gd name="T31" fmla="*/ 22 h 219"/>
                  <a:gd name="T32" fmla="*/ 22 w 234"/>
                  <a:gd name="T33" fmla="*/ 15 h 219"/>
                  <a:gd name="T34" fmla="*/ 168 w 234"/>
                  <a:gd name="T35" fmla="*/ 15 h 219"/>
                  <a:gd name="T36" fmla="*/ 168 w 234"/>
                  <a:gd name="T37" fmla="*/ 44 h 219"/>
                  <a:gd name="T38" fmla="*/ 168 w 234"/>
                  <a:gd name="T39" fmla="*/ 44 h 219"/>
                  <a:gd name="T40" fmla="*/ 190 w 234"/>
                  <a:gd name="T41" fmla="*/ 66 h 219"/>
                  <a:gd name="T42" fmla="*/ 198 w 234"/>
                  <a:gd name="T43" fmla="*/ 66 h 219"/>
                  <a:gd name="T44" fmla="*/ 220 w 234"/>
                  <a:gd name="T45" fmla="*/ 66 h 219"/>
                  <a:gd name="T46" fmla="*/ 220 w 234"/>
                  <a:gd name="T47" fmla="*/ 197 h 219"/>
                  <a:gd name="T48" fmla="*/ 198 w 234"/>
                  <a:gd name="T49" fmla="*/ 59 h 219"/>
                  <a:gd name="T50" fmla="*/ 190 w 234"/>
                  <a:gd name="T51" fmla="*/ 59 h 219"/>
                  <a:gd name="T52" fmla="*/ 176 w 234"/>
                  <a:gd name="T53" fmla="*/ 44 h 219"/>
                  <a:gd name="T54" fmla="*/ 176 w 234"/>
                  <a:gd name="T55" fmla="*/ 44 h 219"/>
                  <a:gd name="T56" fmla="*/ 176 w 234"/>
                  <a:gd name="T57" fmla="*/ 15 h 219"/>
                  <a:gd name="T58" fmla="*/ 220 w 234"/>
                  <a:gd name="T59" fmla="*/ 59 h 219"/>
                  <a:gd name="T60" fmla="*/ 198 w 234"/>
                  <a:gd name="T61" fmla="*/ 5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4" h="219">
                    <a:moveTo>
                      <a:pt x="230" y="48"/>
                    </a:moveTo>
                    <a:cubicBezTo>
                      <a:pt x="186" y="5"/>
                      <a:pt x="186" y="5"/>
                      <a:pt x="186" y="5"/>
                    </a:cubicBezTo>
                    <a:cubicBezTo>
                      <a:pt x="183" y="2"/>
                      <a:pt x="180" y="0"/>
                      <a:pt x="17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10"/>
                      <a:pt x="10" y="219"/>
                      <a:pt x="22" y="219"/>
                    </a:cubicBezTo>
                    <a:cubicBezTo>
                      <a:pt x="212" y="219"/>
                      <a:pt x="212" y="219"/>
                      <a:pt x="212" y="219"/>
                    </a:cubicBezTo>
                    <a:cubicBezTo>
                      <a:pt x="224" y="219"/>
                      <a:pt x="234" y="210"/>
                      <a:pt x="234" y="197"/>
                    </a:cubicBezTo>
                    <a:cubicBezTo>
                      <a:pt x="234" y="59"/>
                      <a:pt x="234" y="59"/>
                      <a:pt x="234" y="59"/>
                    </a:cubicBezTo>
                    <a:cubicBezTo>
                      <a:pt x="234" y="55"/>
                      <a:pt x="233" y="51"/>
                      <a:pt x="230" y="48"/>
                    </a:cubicBezTo>
                    <a:close/>
                    <a:moveTo>
                      <a:pt x="220" y="197"/>
                    </a:moveTo>
                    <a:cubicBezTo>
                      <a:pt x="220" y="202"/>
                      <a:pt x="216" y="205"/>
                      <a:pt x="21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18" y="205"/>
                      <a:pt x="15" y="202"/>
                      <a:pt x="15" y="19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8"/>
                      <a:pt x="18" y="15"/>
                      <a:pt x="22" y="15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56"/>
                      <a:pt x="178" y="66"/>
                      <a:pt x="190" y="66"/>
                    </a:cubicBezTo>
                    <a:cubicBezTo>
                      <a:pt x="198" y="66"/>
                      <a:pt x="198" y="66"/>
                      <a:pt x="198" y="66"/>
                    </a:cubicBezTo>
                    <a:cubicBezTo>
                      <a:pt x="220" y="66"/>
                      <a:pt x="220" y="66"/>
                      <a:pt x="220" y="66"/>
                    </a:cubicBezTo>
                    <a:lnTo>
                      <a:pt x="220" y="197"/>
                    </a:lnTo>
                    <a:close/>
                    <a:moveTo>
                      <a:pt x="198" y="59"/>
                    </a:moveTo>
                    <a:cubicBezTo>
                      <a:pt x="190" y="59"/>
                      <a:pt x="190" y="59"/>
                      <a:pt x="190" y="59"/>
                    </a:cubicBezTo>
                    <a:cubicBezTo>
                      <a:pt x="182" y="59"/>
                      <a:pt x="176" y="52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220" y="59"/>
                      <a:pt x="220" y="59"/>
                      <a:pt x="220" y="59"/>
                    </a:cubicBezTo>
                    <a:lnTo>
                      <a:pt x="198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" name="Freeform 59">
                <a:extLst>
                  <a:ext uri="{FF2B5EF4-FFF2-40B4-BE49-F238E27FC236}">
                    <a16:creationId xmlns:a16="http://schemas.microsoft.com/office/drawing/2014/main" id="{F1DD8352-E260-4139-BA40-B3A526B73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823" y="2289908"/>
                <a:ext cx="48597" cy="7868"/>
              </a:xfrm>
              <a:custGeom>
                <a:avLst/>
                <a:gdLst>
                  <a:gd name="T0" fmla="*/ 4 w 44"/>
                  <a:gd name="T1" fmla="*/ 7 h 7"/>
                  <a:gd name="T2" fmla="*/ 40 w 44"/>
                  <a:gd name="T3" fmla="*/ 7 h 7"/>
                  <a:gd name="T4" fmla="*/ 44 w 44"/>
                  <a:gd name="T5" fmla="*/ 4 h 7"/>
                  <a:gd name="T6" fmla="*/ 40 w 44"/>
                  <a:gd name="T7" fmla="*/ 0 h 7"/>
                  <a:gd name="T8" fmla="*/ 4 w 44"/>
                  <a:gd name="T9" fmla="*/ 0 h 7"/>
                  <a:gd name="T10" fmla="*/ 0 w 44"/>
                  <a:gd name="T11" fmla="*/ 4 h 7"/>
                  <a:gd name="T12" fmla="*/ 4 w 4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">
                    <a:moveTo>
                      <a:pt x="4" y="7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6"/>
                      <a:pt x="44" y="4"/>
                    </a:cubicBezTo>
                    <a:cubicBezTo>
                      <a:pt x="44" y="2"/>
                      <a:pt x="42" y="0"/>
                      <a:pt x="4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" name="Freeform 60">
                <a:extLst>
                  <a:ext uri="{FF2B5EF4-FFF2-40B4-BE49-F238E27FC236}">
                    <a16:creationId xmlns:a16="http://schemas.microsoft.com/office/drawing/2014/main" id="{1D9CC73A-2ECE-42DD-973C-53CC89319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823" y="2313975"/>
                <a:ext cx="48597" cy="7868"/>
              </a:xfrm>
              <a:custGeom>
                <a:avLst/>
                <a:gdLst>
                  <a:gd name="T0" fmla="*/ 4 w 44"/>
                  <a:gd name="T1" fmla="*/ 7 h 7"/>
                  <a:gd name="T2" fmla="*/ 40 w 44"/>
                  <a:gd name="T3" fmla="*/ 7 h 7"/>
                  <a:gd name="T4" fmla="*/ 44 w 44"/>
                  <a:gd name="T5" fmla="*/ 4 h 7"/>
                  <a:gd name="T6" fmla="*/ 40 w 44"/>
                  <a:gd name="T7" fmla="*/ 0 h 7"/>
                  <a:gd name="T8" fmla="*/ 4 w 44"/>
                  <a:gd name="T9" fmla="*/ 0 h 7"/>
                  <a:gd name="T10" fmla="*/ 0 w 44"/>
                  <a:gd name="T11" fmla="*/ 4 h 7"/>
                  <a:gd name="T12" fmla="*/ 4 w 4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">
                    <a:moveTo>
                      <a:pt x="4" y="7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6"/>
                      <a:pt x="44" y="4"/>
                    </a:cubicBezTo>
                    <a:cubicBezTo>
                      <a:pt x="44" y="2"/>
                      <a:pt x="42" y="0"/>
                      <a:pt x="4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" name="Freeform 61">
                <a:extLst>
                  <a:ext uri="{FF2B5EF4-FFF2-40B4-BE49-F238E27FC236}">
                    <a16:creationId xmlns:a16="http://schemas.microsoft.com/office/drawing/2014/main" id="{A4F2B62B-9F9C-406F-A7CC-EBB005AAA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823" y="2338041"/>
                <a:ext cx="104135" cy="7868"/>
              </a:xfrm>
              <a:custGeom>
                <a:avLst/>
                <a:gdLst>
                  <a:gd name="T0" fmla="*/ 0 w 95"/>
                  <a:gd name="T1" fmla="*/ 4 h 7"/>
                  <a:gd name="T2" fmla="*/ 4 w 95"/>
                  <a:gd name="T3" fmla="*/ 7 h 7"/>
                  <a:gd name="T4" fmla="*/ 91 w 95"/>
                  <a:gd name="T5" fmla="*/ 7 h 7"/>
                  <a:gd name="T6" fmla="*/ 95 w 95"/>
                  <a:gd name="T7" fmla="*/ 4 h 7"/>
                  <a:gd name="T8" fmla="*/ 91 w 95"/>
                  <a:gd name="T9" fmla="*/ 0 h 7"/>
                  <a:gd name="T10" fmla="*/ 4 w 95"/>
                  <a:gd name="T11" fmla="*/ 0 h 7"/>
                  <a:gd name="T12" fmla="*/ 0 w 95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7">
                    <a:moveTo>
                      <a:pt x="0" y="4"/>
                    </a:moveTo>
                    <a:cubicBezTo>
                      <a:pt x="0" y="6"/>
                      <a:pt x="2" y="7"/>
                      <a:pt x="4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3" y="7"/>
                      <a:pt x="95" y="6"/>
                      <a:pt x="95" y="4"/>
                    </a:cubicBezTo>
                    <a:cubicBezTo>
                      <a:pt x="95" y="2"/>
                      <a:pt x="93" y="0"/>
                      <a:pt x="9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Freeform 62">
                <a:extLst>
                  <a:ext uri="{FF2B5EF4-FFF2-40B4-BE49-F238E27FC236}">
                    <a16:creationId xmlns:a16="http://schemas.microsoft.com/office/drawing/2014/main" id="{DE85923F-685F-444F-8A41-CA158405F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49" y="2386175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" name="Freeform 63">
                <a:extLst>
                  <a:ext uri="{FF2B5EF4-FFF2-40B4-BE49-F238E27FC236}">
                    <a16:creationId xmlns:a16="http://schemas.microsoft.com/office/drawing/2014/main" id="{AE4B2FF3-0C71-471F-9A30-498E7C2AE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49" y="2410242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" name="Freeform 64">
                <a:extLst>
                  <a:ext uri="{FF2B5EF4-FFF2-40B4-BE49-F238E27FC236}">
                    <a16:creationId xmlns:a16="http://schemas.microsoft.com/office/drawing/2014/main" id="{BA532384-5D95-4333-BB60-37707221E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49" y="2434308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" name="Freeform 65">
                <a:extLst>
                  <a:ext uri="{FF2B5EF4-FFF2-40B4-BE49-F238E27FC236}">
                    <a16:creationId xmlns:a16="http://schemas.microsoft.com/office/drawing/2014/main" id="{0DA275AE-A624-4838-A611-F08A9D8D6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1349" y="2362108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6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66">
                <a:extLst>
                  <a:ext uri="{FF2B5EF4-FFF2-40B4-BE49-F238E27FC236}">
                    <a16:creationId xmlns:a16="http://schemas.microsoft.com/office/drawing/2014/main" id="{5B4ED0D2-F47A-406C-85DF-A18F6C8751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1349" y="2282040"/>
                <a:ext cx="71275" cy="63870"/>
              </a:xfrm>
              <a:custGeom>
                <a:avLst/>
                <a:gdLst>
                  <a:gd name="T0" fmla="*/ 7 w 65"/>
                  <a:gd name="T1" fmla="*/ 58 h 58"/>
                  <a:gd name="T2" fmla="*/ 58 w 65"/>
                  <a:gd name="T3" fmla="*/ 58 h 58"/>
                  <a:gd name="T4" fmla="*/ 65 w 65"/>
                  <a:gd name="T5" fmla="*/ 51 h 58"/>
                  <a:gd name="T6" fmla="*/ 65 w 65"/>
                  <a:gd name="T7" fmla="*/ 7 h 58"/>
                  <a:gd name="T8" fmla="*/ 58 w 65"/>
                  <a:gd name="T9" fmla="*/ 0 h 58"/>
                  <a:gd name="T10" fmla="*/ 7 w 65"/>
                  <a:gd name="T11" fmla="*/ 0 h 58"/>
                  <a:gd name="T12" fmla="*/ 0 w 65"/>
                  <a:gd name="T13" fmla="*/ 7 h 58"/>
                  <a:gd name="T14" fmla="*/ 0 w 65"/>
                  <a:gd name="T15" fmla="*/ 51 h 58"/>
                  <a:gd name="T16" fmla="*/ 7 w 65"/>
                  <a:gd name="T17" fmla="*/ 58 h 58"/>
                  <a:gd name="T18" fmla="*/ 14 w 65"/>
                  <a:gd name="T19" fmla="*/ 14 h 58"/>
                  <a:gd name="T20" fmla="*/ 51 w 65"/>
                  <a:gd name="T21" fmla="*/ 14 h 58"/>
                  <a:gd name="T22" fmla="*/ 51 w 65"/>
                  <a:gd name="T23" fmla="*/ 44 h 58"/>
                  <a:gd name="T24" fmla="*/ 14 w 65"/>
                  <a:gd name="T25" fmla="*/ 44 h 58"/>
                  <a:gd name="T26" fmla="*/ 14 w 65"/>
                  <a:gd name="T27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58">
                    <a:moveTo>
                      <a:pt x="7" y="58"/>
                    </a:moveTo>
                    <a:cubicBezTo>
                      <a:pt x="58" y="58"/>
                      <a:pt x="58" y="58"/>
                      <a:pt x="58" y="58"/>
                    </a:cubicBezTo>
                    <a:cubicBezTo>
                      <a:pt x="62" y="58"/>
                      <a:pt x="65" y="55"/>
                      <a:pt x="65" y="51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5"/>
                      <a:pt x="3" y="58"/>
                      <a:pt x="7" y="58"/>
                    </a:cubicBezTo>
                    <a:close/>
                    <a:moveTo>
                      <a:pt x="14" y="14"/>
                    </a:move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14" y="44"/>
                      <a:pt x="14" y="44"/>
                      <a:pt x="14" y="44"/>
                    </a:cubicBezTo>
                    <a:lnTo>
                      <a:pt x="1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1" name="Freeform 55">
              <a:extLst>
                <a:ext uri="{FF2B5EF4-FFF2-40B4-BE49-F238E27FC236}">
                  <a16:creationId xmlns:a16="http://schemas.microsoft.com/office/drawing/2014/main" id="{EB1D8AF8-6824-4DBA-91DD-268B1F30E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9074" y="4628724"/>
              <a:ext cx="354812" cy="439711"/>
            </a:xfrm>
            <a:custGeom>
              <a:avLst/>
              <a:gdLst>
                <a:gd name="T0" fmla="*/ 2 w 491"/>
                <a:gd name="T1" fmla="*/ 370 h 608"/>
                <a:gd name="T2" fmla="*/ 49 w 491"/>
                <a:gd name="T3" fmla="*/ 332 h 608"/>
                <a:gd name="T4" fmla="*/ 112 w 491"/>
                <a:gd name="T5" fmla="*/ 338 h 608"/>
                <a:gd name="T6" fmla="*/ 112 w 491"/>
                <a:gd name="T7" fmla="*/ 337 h 608"/>
                <a:gd name="T8" fmla="*/ 62 w 491"/>
                <a:gd name="T9" fmla="*/ 331 h 608"/>
                <a:gd name="T10" fmla="*/ 29 w 491"/>
                <a:gd name="T11" fmla="*/ 285 h 608"/>
                <a:gd name="T12" fmla="*/ 71 w 491"/>
                <a:gd name="T13" fmla="*/ 247 h 608"/>
                <a:gd name="T14" fmla="*/ 238 w 491"/>
                <a:gd name="T15" fmla="*/ 264 h 608"/>
                <a:gd name="T16" fmla="*/ 262 w 491"/>
                <a:gd name="T17" fmla="*/ 264 h 608"/>
                <a:gd name="T18" fmla="*/ 254 w 491"/>
                <a:gd name="T19" fmla="*/ 124 h 608"/>
                <a:gd name="T20" fmla="*/ 350 w 491"/>
                <a:gd name="T21" fmla="*/ 47 h 608"/>
                <a:gd name="T22" fmla="*/ 355 w 491"/>
                <a:gd name="T23" fmla="*/ 168 h 608"/>
                <a:gd name="T24" fmla="*/ 440 w 491"/>
                <a:gd name="T25" fmla="*/ 342 h 608"/>
                <a:gd name="T26" fmla="*/ 491 w 491"/>
                <a:gd name="T27" fmla="*/ 368 h 608"/>
                <a:gd name="T28" fmla="*/ 491 w 491"/>
                <a:gd name="T29" fmla="*/ 579 h 608"/>
                <a:gd name="T30" fmla="*/ 292 w 491"/>
                <a:gd name="T31" fmla="*/ 608 h 608"/>
                <a:gd name="T32" fmla="*/ 166 w 491"/>
                <a:gd name="T33" fmla="*/ 595 h 608"/>
                <a:gd name="T34" fmla="*/ 62 w 491"/>
                <a:gd name="T35" fmla="*/ 584 h 608"/>
                <a:gd name="T36" fmla="*/ 33 w 491"/>
                <a:gd name="T37" fmla="*/ 539 h 608"/>
                <a:gd name="T38" fmla="*/ 59 w 491"/>
                <a:gd name="T39" fmla="*/ 502 h 608"/>
                <a:gd name="T40" fmla="*/ 45 w 491"/>
                <a:gd name="T41" fmla="*/ 500 h 608"/>
                <a:gd name="T42" fmla="*/ 12 w 491"/>
                <a:gd name="T43" fmla="*/ 454 h 608"/>
                <a:gd name="T44" fmla="*/ 45 w 491"/>
                <a:gd name="T45" fmla="*/ 417 h 608"/>
                <a:gd name="T46" fmla="*/ 40 w 491"/>
                <a:gd name="T47" fmla="*/ 416 h 608"/>
                <a:gd name="T48" fmla="*/ 2 w 491"/>
                <a:gd name="T49" fmla="*/ 37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1" h="608">
                  <a:moveTo>
                    <a:pt x="2" y="370"/>
                  </a:moveTo>
                  <a:cubicBezTo>
                    <a:pt x="5" y="347"/>
                    <a:pt x="25" y="330"/>
                    <a:pt x="49" y="332"/>
                  </a:cubicBezTo>
                  <a:cubicBezTo>
                    <a:pt x="112" y="338"/>
                    <a:pt x="112" y="338"/>
                    <a:pt x="112" y="338"/>
                  </a:cubicBezTo>
                  <a:cubicBezTo>
                    <a:pt x="112" y="337"/>
                    <a:pt x="112" y="337"/>
                    <a:pt x="112" y="337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42" y="329"/>
                    <a:pt x="27" y="309"/>
                    <a:pt x="29" y="285"/>
                  </a:cubicBezTo>
                  <a:cubicBezTo>
                    <a:pt x="32" y="262"/>
                    <a:pt x="50" y="245"/>
                    <a:pt x="71" y="247"/>
                  </a:cubicBezTo>
                  <a:cubicBezTo>
                    <a:pt x="238" y="264"/>
                    <a:pt x="238" y="264"/>
                    <a:pt x="238" y="264"/>
                  </a:cubicBezTo>
                  <a:cubicBezTo>
                    <a:pt x="262" y="264"/>
                    <a:pt x="262" y="264"/>
                    <a:pt x="262" y="264"/>
                  </a:cubicBezTo>
                  <a:cubicBezTo>
                    <a:pt x="262" y="264"/>
                    <a:pt x="228" y="249"/>
                    <a:pt x="254" y="124"/>
                  </a:cubicBezTo>
                  <a:cubicBezTo>
                    <a:pt x="280" y="0"/>
                    <a:pt x="350" y="47"/>
                    <a:pt x="350" y="47"/>
                  </a:cubicBezTo>
                  <a:cubicBezTo>
                    <a:pt x="350" y="47"/>
                    <a:pt x="351" y="153"/>
                    <a:pt x="355" y="168"/>
                  </a:cubicBezTo>
                  <a:cubicBezTo>
                    <a:pt x="359" y="183"/>
                    <a:pt x="440" y="342"/>
                    <a:pt x="440" y="342"/>
                  </a:cubicBezTo>
                  <a:cubicBezTo>
                    <a:pt x="440" y="351"/>
                    <a:pt x="491" y="359"/>
                    <a:pt x="491" y="368"/>
                  </a:cubicBezTo>
                  <a:cubicBezTo>
                    <a:pt x="490" y="441"/>
                    <a:pt x="491" y="503"/>
                    <a:pt x="491" y="579"/>
                  </a:cubicBezTo>
                  <a:cubicBezTo>
                    <a:pt x="437" y="565"/>
                    <a:pt x="408" y="608"/>
                    <a:pt x="292" y="608"/>
                  </a:cubicBezTo>
                  <a:cubicBezTo>
                    <a:pt x="254" y="608"/>
                    <a:pt x="206" y="601"/>
                    <a:pt x="166" y="595"/>
                  </a:cubicBezTo>
                  <a:cubicBezTo>
                    <a:pt x="62" y="584"/>
                    <a:pt x="62" y="584"/>
                    <a:pt x="62" y="584"/>
                  </a:cubicBezTo>
                  <a:cubicBezTo>
                    <a:pt x="44" y="582"/>
                    <a:pt x="31" y="562"/>
                    <a:pt x="33" y="539"/>
                  </a:cubicBezTo>
                  <a:cubicBezTo>
                    <a:pt x="35" y="521"/>
                    <a:pt x="46" y="506"/>
                    <a:pt x="59" y="502"/>
                  </a:cubicBezTo>
                  <a:cubicBezTo>
                    <a:pt x="45" y="500"/>
                    <a:pt x="45" y="500"/>
                    <a:pt x="45" y="500"/>
                  </a:cubicBezTo>
                  <a:cubicBezTo>
                    <a:pt x="25" y="498"/>
                    <a:pt x="10" y="478"/>
                    <a:pt x="12" y="454"/>
                  </a:cubicBezTo>
                  <a:cubicBezTo>
                    <a:pt x="14" y="434"/>
                    <a:pt x="28" y="420"/>
                    <a:pt x="45" y="417"/>
                  </a:cubicBezTo>
                  <a:cubicBezTo>
                    <a:pt x="40" y="416"/>
                    <a:pt x="40" y="416"/>
                    <a:pt x="40" y="416"/>
                  </a:cubicBezTo>
                  <a:cubicBezTo>
                    <a:pt x="17" y="414"/>
                    <a:pt x="0" y="393"/>
                    <a:pt x="2" y="3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D426454-47DC-4F4B-AFD3-6A10349B21EC}"/>
              </a:ext>
            </a:extLst>
          </p:cNvPr>
          <p:cNvSpPr txBox="1"/>
          <p:nvPr/>
        </p:nvSpPr>
        <p:spPr>
          <a:xfrm>
            <a:off x="451664" y="1965658"/>
            <a:ext cx="7266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C" sz="2000" b="1" dirty="0"/>
              <a:t>Dotación de uniformes para el personal administrativo.  (2019- 2022)</a:t>
            </a:r>
            <a:endParaRPr lang="en-US" sz="20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4A70B3F-BAD9-49B5-9975-5D3D72711603}"/>
              </a:ext>
            </a:extLst>
          </p:cNvPr>
          <p:cNvSpPr txBox="1"/>
          <p:nvPr/>
        </p:nvSpPr>
        <p:spPr>
          <a:xfrm>
            <a:off x="463423" y="2780928"/>
            <a:ext cx="816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C" sz="2000" b="1" dirty="0"/>
              <a:t>Se realizó el cambio de mallas en las canchas de tenis  de Parque América y La Gloria .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610A3-A183-4D8D-AD4D-C68FBADDBCF4}"/>
              </a:ext>
            </a:extLst>
          </p:cNvPr>
          <p:cNvSpPr txBox="1"/>
          <p:nvPr/>
        </p:nvSpPr>
        <p:spPr>
          <a:xfrm>
            <a:off x="460726" y="3573016"/>
            <a:ext cx="868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C" sz="2000" b="1" dirty="0"/>
              <a:t>La seguridad del Comité logró evitar que un presunto delincuente huyera con los bienes sustraídos de un vehículo.  Se ha reforzado la rotación en el sector.</a:t>
            </a:r>
            <a:endParaRPr lang="en-US" sz="2000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B843735-266A-4DF1-9B59-20A19F6C9D8B}"/>
              </a:ext>
            </a:extLst>
          </p:cNvPr>
          <p:cNvSpPr txBox="1"/>
          <p:nvPr/>
        </p:nvSpPr>
        <p:spPr>
          <a:xfrm>
            <a:off x="442889" y="4651939"/>
            <a:ext cx="5742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s-EC" sz="2000" b="1" dirty="0"/>
              <a:t>Otro evento ocurrió en el Parque La Alegría . Dos mujeres ingresaron al área de juego y se sustrajeron un celular.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21444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8" grpId="0"/>
      <p:bldP spid="4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38CD400-430A-47CA-A673-B23E9BDBE81E}"/>
              </a:ext>
            </a:extLst>
          </p:cNvPr>
          <p:cNvSpPr txBox="1"/>
          <p:nvPr/>
        </p:nvSpPr>
        <p:spPr>
          <a:xfrm>
            <a:off x="611560" y="1969147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Se han generado mensajes  relacionados con la convivencia pacífica y para el 14 de febrero  se  diseñaron mensajes exhortando a ofrecer regalos sostenibles, tales como plantas, tarjetas elaboradas en casa, entre otras ideas.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EA55F2-2FD2-4498-896B-7CCD50A509A1}"/>
              </a:ext>
            </a:extLst>
          </p:cNvPr>
          <p:cNvSpPr txBox="1"/>
          <p:nvPr/>
        </p:nvSpPr>
        <p:spPr>
          <a:xfrm>
            <a:off x="1153619" y="767822"/>
            <a:ext cx="7810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  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5B959822-8A95-42B6-8681-978ECBD42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0593"/>
            <a:ext cx="1140051" cy="154851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287309A5-8A24-4C9E-8A4B-985BB76160F3}"/>
              </a:ext>
            </a:extLst>
          </p:cNvPr>
          <p:cNvGrpSpPr/>
          <p:nvPr/>
        </p:nvGrpSpPr>
        <p:grpSpPr>
          <a:xfrm>
            <a:off x="1403648" y="727232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AB408FBE-8EF8-467E-96A9-47D89EA09509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B849A545-F8ED-4F6C-A2C4-F13B71B99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4" name="Oval 6">
            <a:extLst>
              <a:ext uri="{FF2B5EF4-FFF2-40B4-BE49-F238E27FC236}">
                <a16:creationId xmlns:a16="http://schemas.microsoft.com/office/drawing/2014/main" id="{B9C18181-24DC-4B72-8C68-5D8E3B9E8FE3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33EFD3CF-007E-4526-B18A-3E96F2E204E7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12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8B54284-6300-48FE-91ED-79BC2167E3AD}"/>
              </a:ext>
            </a:extLst>
          </p:cNvPr>
          <p:cNvGrpSpPr/>
          <p:nvPr/>
        </p:nvGrpSpPr>
        <p:grpSpPr>
          <a:xfrm>
            <a:off x="7495871" y="2420888"/>
            <a:ext cx="1339618" cy="1894236"/>
            <a:chOff x="7308820" y="1860372"/>
            <a:chExt cx="1583143" cy="2294598"/>
          </a:xfrm>
        </p:grpSpPr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B74F020E-13ED-4352-B1BA-5D3548D5F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851" y="3792666"/>
              <a:ext cx="475082" cy="83289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6"/>
                    <a:pt x="145" y="12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F2EE402A-3545-429E-B4D4-E1E39EBF4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851" y="3980065"/>
              <a:ext cx="475082" cy="83289"/>
            </a:xfrm>
            <a:custGeom>
              <a:avLst/>
              <a:gdLst>
                <a:gd name="T0" fmla="*/ 145 w 145"/>
                <a:gd name="T1" fmla="*/ 12 h 25"/>
                <a:gd name="T2" fmla="*/ 129 w 145"/>
                <a:gd name="T3" fmla="*/ 25 h 25"/>
                <a:gd name="T4" fmla="*/ 16 w 145"/>
                <a:gd name="T5" fmla="*/ 25 h 25"/>
                <a:gd name="T6" fmla="*/ 0 w 145"/>
                <a:gd name="T7" fmla="*/ 12 h 25"/>
                <a:gd name="T8" fmla="*/ 16 w 145"/>
                <a:gd name="T9" fmla="*/ 0 h 25"/>
                <a:gd name="T10" fmla="*/ 129 w 145"/>
                <a:gd name="T11" fmla="*/ 0 h 25"/>
                <a:gd name="T12" fmla="*/ 145 w 145"/>
                <a:gd name="T13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25">
                  <a:moveTo>
                    <a:pt x="145" y="12"/>
                  </a:moveTo>
                  <a:cubicBezTo>
                    <a:pt x="145" y="19"/>
                    <a:pt x="138" y="25"/>
                    <a:pt x="12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7" y="25"/>
                    <a:pt x="0" y="19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8" y="0"/>
                    <a:pt x="145" y="5"/>
                    <a:pt x="145" y="12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E509AE10-2871-4B44-B49A-62D418508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3962" y="4073070"/>
              <a:ext cx="268705" cy="81900"/>
            </a:xfrm>
            <a:custGeom>
              <a:avLst/>
              <a:gdLst>
                <a:gd name="T0" fmla="*/ 82 w 82"/>
                <a:gd name="T1" fmla="*/ 0 h 25"/>
                <a:gd name="T2" fmla="*/ 41 w 82"/>
                <a:gd name="T3" fmla="*/ 25 h 25"/>
                <a:gd name="T4" fmla="*/ 0 w 82"/>
                <a:gd name="T5" fmla="*/ 0 h 25"/>
                <a:gd name="T6" fmla="*/ 82 w 8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25">
                  <a:moveTo>
                    <a:pt x="82" y="0"/>
                  </a:moveTo>
                  <a:cubicBezTo>
                    <a:pt x="82" y="14"/>
                    <a:pt x="64" y="25"/>
                    <a:pt x="41" y="25"/>
                  </a:cubicBezTo>
                  <a:cubicBezTo>
                    <a:pt x="18" y="25"/>
                    <a:pt x="0" y="14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349106A0-96AC-46E2-B108-8A1F0C4A6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8820" y="1860372"/>
              <a:ext cx="1583143" cy="1907307"/>
            </a:xfrm>
            <a:custGeom>
              <a:avLst/>
              <a:gdLst>
                <a:gd name="T0" fmla="*/ 241 w 483"/>
                <a:gd name="T1" fmla="*/ 0 h 580"/>
                <a:gd name="T2" fmla="*/ 0 w 483"/>
                <a:gd name="T3" fmla="*/ 241 h 580"/>
                <a:gd name="T4" fmla="*/ 62 w 483"/>
                <a:gd name="T5" fmla="*/ 402 h 580"/>
                <a:gd name="T6" fmla="*/ 62 w 483"/>
                <a:gd name="T7" fmla="*/ 402 h 580"/>
                <a:gd name="T8" fmla="*/ 63 w 483"/>
                <a:gd name="T9" fmla="*/ 403 h 580"/>
                <a:gd name="T10" fmla="*/ 73 w 483"/>
                <a:gd name="T11" fmla="*/ 414 h 580"/>
                <a:gd name="T12" fmla="*/ 129 w 483"/>
                <a:gd name="T13" fmla="*/ 483 h 580"/>
                <a:gd name="T14" fmla="*/ 199 w 483"/>
                <a:gd name="T15" fmla="*/ 580 h 580"/>
                <a:gd name="T16" fmla="*/ 235 w 483"/>
                <a:gd name="T17" fmla="*/ 580 h 580"/>
                <a:gd name="T18" fmla="*/ 247 w 483"/>
                <a:gd name="T19" fmla="*/ 580 h 580"/>
                <a:gd name="T20" fmla="*/ 284 w 483"/>
                <a:gd name="T21" fmla="*/ 580 h 580"/>
                <a:gd name="T22" fmla="*/ 353 w 483"/>
                <a:gd name="T23" fmla="*/ 483 h 580"/>
                <a:gd name="T24" fmla="*/ 407 w 483"/>
                <a:gd name="T25" fmla="*/ 416 h 580"/>
                <a:gd name="T26" fmla="*/ 483 w 483"/>
                <a:gd name="T27" fmla="*/ 241 h 580"/>
                <a:gd name="T28" fmla="*/ 241 w 483"/>
                <a:gd name="T29" fmla="*/ 0 h 580"/>
                <a:gd name="T30" fmla="*/ 331 w 483"/>
                <a:gd name="T31" fmla="*/ 349 h 580"/>
                <a:gd name="T32" fmla="*/ 302 w 483"/>
                <a:gd name="T33" fmla="*/ 388 h 580"/>
                <a:gd name="T34" fmla="*/ 264 w 483"/>
                <a:gd name="T35" fmla="*/ 443 h 580"/>
                <a:gd name="T36" fmla="*/ 245 w 483"/>
                <a:gd name="T37" fmla="*/ 443 h 580"/>
                <a:gd name="T38" fmla="*/ 238 w 483"/>
                <a:gd name="T39" fmla="*/ 443 h 580"/>
                <a:gd name="T40" fmla="*/ 218 w 483"/>
                <a:gd name="T41" fmla="*/ 443 h 580"/>
                <a:gd name="T42" fmla="*/ 181 w 483"/>
                <a:gd name="T43" fmla="*/ 388 h 580"/>
                <a:gd name="T44" fmla="*/ 150 w 483"/>
                <a:gd name="T45" fmla="*/ 348 h 580"/>
                <a:gd name="T46" fmla="*/ 145 w 483"/>
                <a:gd name="T47" fmla="*/ 341 h 580"/>
                <a:gd name="T48" fmla="*/ 144 w 483"/>
                <a:gd name="T49" fmla="*/ 341 h 580"/>
                <a:gd name="T50" fmla="*/ 144 w 483"/>
                <a:gd name="T51" fmla="*/ 341 h 580"/>
                <a:gd name="T52" fmla="*/ 111 w 483"/>
                <a:gd name="T53" fmla="*/ 248 h 580"/>
                <a:gd name="T54" fmla="*/ 241 w 483"/>
                <a:gd name="T55" fmla="*/ 109 h 580"/>
                <a:gd name="T56" fmla="*/ 372 w 483"/>
                <a:gd name="T57" fmla="*/ 248 h 580"/>
                <a:gd name="T58" fmla="*/ 331 w 483"/>
                <a:gd name="T59" fmla="*/ 34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3" h="580">
                  <a:moveTo>
                    <a:pt x="241" y="0"/>
                  </a:moveTo>
                  <a:cubicBezTo>
                    <a:pt x="108" y="0"/>
                    <a:pt x="0" y="108"/>
                    <a:pt x="0" y="241"/>
                  </a:cubicBezTo>
                  <a:cubicBezTo>
                    <a:pt x="0" y="303"/>
                    <a:pt x="23" y="359"/>
                    <a:pt x="62" y="402"/>
                  </a:cubicBezTo>
                  <a:cubicBezTo>
                    <a:pt x="62" y="402"/>
                    <a:pt x="62" y="402"/>
                    <a:pt x="62" y="402"/>
                  </a:cubicBezTo>
                  <a:cubicBezTo>
                    <a:pt x="62" y="402"/>
                    <a:pt x="62" y="402"/>
                    <a:pt x="63" y="403"/>
                  </a:cubicBezTo>
                  <a:cubicBezTo>
                    <a:pt x="66" y="407"/>
                    <a:pt x="70" y="410"/>
                    <a:pt x="73" y="414"/>
                  </a:cubicBezTo>
                  <a:cubicBezTo>
                    <a:pt x="88" y="429"/>
                    <a:pt x="112" y="457"/>
                    <a:pt x="129" y="483"/>
                  </a:cubicBezTo>
                  <a:cubicBezTo>
                    <a:pt x="154" y="523"/>
                    <a:pt x="141" y="580"/>
                    <a:pt x="199" y="580"/>
                  </a:cubicBezTo>
                  <a:cubicBezTo>
                    <a:pt x="235" y="580"/>
                    <a:pt x="235" y="580"/>
                    <a:pt x="235" y="580"/>
                  </a:cubicBezTo>
                  <a:cubicBezTo>
                    <a:pt x="247" y="580"/>
                    <a:pt x="247" y="580"/>
                    <a:pt x="247" y="580"/>
                  </a:cubicBezTo>
                  <a:cubicBezTo>
                    <a:pt x="284" y="580"/>
                    <a:pt x="284" y="580"/>
                    <a:pt x="284" y="580"/>
                  </a:cubicBezTo>
                  <a:cubicBezTo>
                    <a:pt x="341" y="580"/>
                    <a:pt x="329" y="523"/>
                    <a:pt x="353" y="483"/>
                  </a:cubicBezTo>
                  <a:cubicBezTo>
                    <a:pt x="369" y="458"/>
                    <a:pt x="393" y="431"/>
                    <a:pt x="407" y="416"/>
                  </a:cubicBezTo>
                  <a:cubicBezTo>
                    <a:pt x="454" y="372"/>
                    <a:pt x="483" y="310"/>
                    <a:pt x="483" y="241"/>
                  </a:cubicBezTo>
                  <a:cubicBezTo>
                    <a:pt x="483" y="108"/>
                    <a:pt x="375" y="0"/>
                    <a:pt x="241" y="0"/>
                  </a:cubicBezTo>
                  <a:close/>
                  <a:moveTo>
                    <a:pt x="331" y="349"/>
                  </a:moveTo>
                  <a:cubicBezTo>
                    <a:pt x="323" y="358"/>
                    <a:pt x="311" y="373"/>
                    <a:pt x="302" y="388"/>
                  </a:cubicBezTo>
                  <a:cubicBezTo>
                    <a:pt x="289" y="411"/>
                    <a:pt x="295" y="443"/>
                    <a:pt x="264" y="443"/>
                  </a:cubicBezTo>
                  <a:cubicBezTo>
                    <a:pt x="245" y="443"/>
                    <a:pt x="245" y="443"/>
                    <a:pt x="245" y="443"/>
                  </a:cubicBezTo>
                  <a:cubicBezTo>
                    <a:pt x="238" y="443"/>
                    <a:pt x="238" y="443"/>
                    <a:pt x="238" y="443"/>
                  </a:cubicBezTo>
                  <a:cubicBezTo>
                    <a:pt x="218" y="443"/>
                    <a:pt x="218" y="443"/>
                    <a:pt x="218" y="443"/>
                  </a:cubicBezTo>
                  <a:cubicBezTo>
                    <a:pt x="187" y="443"/>
                    <a:pt x="194" y="411"/>
                    <a:pt x="181" y="388"/>
                  </a:cubicBezTo>
                  <a:cubicBezTo>
                    <a:pt x="172" y="372"/>
                    <a:pt x="158" y="356"/>
                    <a:pt x="150" y="348"/>
                  </a:cubicBezTo>
                  <a:cubicBezTo>
                    <a:pt x="148" y="345"/>
                    <a:pt x="146" y="343"/>
                    <a:pt x="145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44" y="341"/>
                    <a:pt x="144" y="341"/>
                    <a:pt x="144" y="341"/>
                  </a:cubicBezTo>
                  <a:cubicBezTo>
                    <a:pt x="123" y="316"/>
                    <a:pt x="111" y="284"/>
                    <a:pt x="111" y="248"/>
                  </a:cubicBezTo>
                  <a:cubicBezTo>
                    <a:pt x="111" y="171"/>
                    <a:pt x="169" y="109"/>
                    <a:pt x="241" y="109"/>
                  </a:cubicBezTo>
                  <a:cubicBezTo>
                    <a:pt x="314" y="109"/>
                    <a:pt x="372" y="171"/>
                    <a:pt x="372" y="248"/>
                  </a:cubicBezTo>
                  <a:cubicBezTo>
                    <a:pt x="372" y="288"/>
                    <a:pt x="356" y="323"/>
                    <a:pt x="331" y="34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4BA2940-9F8D-434D-9539-689D1FAF92D1}"/>
              </a:ext>
            </a:extLst>
          </p:cNvPr>
          <p:cNvSpPr txBox="1"/>
          <p:nvPr/>
        </p:nvSpPr>
        <p:spPr>
          <a:xfrm>
            <a:off x="611560" y="4342195"/>
            <a:ext cx="6289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Se reciben los presupuestos de las comisiones  y el cronograma tentativo de ejecución. El presupuesto será presentado a la Asamblea General convocada para el 20 de febrero, para su aprobación.</a:t>
            </a:r>
          </a:p>
        </p:txBody>
      </p:sp>
    </p:spTree>
    <p:extLst>
      <p:ext uri="{BB962C8B-B14F-4D97-AF65-F5344CB8AC3E}">
        <p14:creationId xmlns:p14="http://schemas.microsoft.com/office/powerpoint/2010/main" val="35879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C40A0-6D93-4A30-802D-A03CFA308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21987" r="16926" b="9381"/>
          <a:stretch/>
        </p:blipFill>
        <p:spPr>
          <a:xfrm>
            <a:off x="323528" y="1412776"/>
            <a:ext cx="5199270" cy="4392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3CEF8D-BED3-4A15-A9A4-86D02B423C66}"/>
              </a:ext>
            </a:extLst>
          </p:cNvPr>
          <p:cNvSpPr txBox="1"/>
          <p:nvPr/>
        </p:nvSpPr>
        <p:spPr>
          <a:xfrm>
            <a:off x="1153619" y="767822"/>
            <a:ext cx="78108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  </a:t>
            </a:r>
          </a:p>
        </p:txBody>
      </p:sp>
      <p:grpSp>
        <p:nvGrpSpPr>
          <p:cNvPr id="5" name="Grupo 9">
            <a:extLst>
              <a:ext uri="{FF2B5EF4-FFF2-40B4-BE49-F238E27FC236}">
                <a16:creationId xmlns:a16="http://schemas.microsoft.com/office/drawing/2014/main" id="{3934C29E-7D4A-4A1D-810B-9F4F592AB69F}"/>
              </a:ext>
            </a:extLst>
          </p:cNvPr>
          <p:cNvGrpSpPr/>
          <p:nvPr/>
        </p:nvGrpSpPr>
        <p:grpSpPr>
          <a:xfrm>
            <a:off x="1403648" y="727232"/>
            <a:ext cx="540000" cy="540000"/>
            <a:chOff x="1593004" y="733018"/>
            <a:chExt cx="540000" cy="540000"/>
          </a:xfrm>
        </p:grpSpPr>
        <p:sp>
          <p:nvSpPr>
            <p:cNvPr id="6" name="Oval 326">
              <a:extLst>
                <a:ext uri="{FF2B5EF4-FFF2-40B4-BE49-F238E27FC236}">
                  <a16:creationId xmlns:a16="http://schemas.microsoft.com/office/drawing/2014/main" id="{11AEC836-543E-424C-8D72-C1209452CD40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7E4AA1F9-70BE-4EF6-AAE0-ECAF4545A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pic>
        <p:nvPicPr>
          <p:cNvPr id="8" name="Picture 1">
            <a:extLst>
              <a:ext uri="{FF2B5EF4-FFF2-40B4-BE49-F238E27FC236}">
                <a16:creationId xmlns:a16="http://schemas.microsoft.com/office/drawing/2014/main" id="{B0BB9C3C-C211-420C-9837-DDEF12D1D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0593"/>
            <a:ext cx="1140051" cy="1548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21806C-B70B-4991-9BC6-098FAE8E36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50" t="17785" r="12616" b="3778"/>
          <a:stretch/>
        </p:blipFill>
        <p:spPr>
          <a:xfrm>
            <a:off x="3949479" y="1592795"/>
            <a:ext cx="4858541" cy="40324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4E71D8-A933-4342-B4EC-5AB8E58457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25" t="22445" r="13775" b="10782"/>
          <a:stretch/>
        </p:blipFill>
        <p:spPr>
          <a:xfrm>
            <a:off x="2754797" y="3140968"/>
            <a:ext cx="4608512" cy="34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82" y="44293"/>
            <a:ext cx="1140051" cy="1548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234DE-FB18-4ADB-8C23-DE52D33EFC32}"/>
              </a:ext>
            </a:extLst>
          </p:cNvPr>
          <p:cNvSpPr txBox="1"/>
          <p:nvPr/>
        </p:nvSpPr>
        <p:spPr>
          <a:xfrm>
            <a:off x="1691680" y="710488"/>
            <a:ext cx="55566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en proceso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72175C-86DE-407F-8B0D-7E05A01D263E}"/>
              </a:ext>
            </a:extLst>
          </p:cNvPr>
          <p:cNvSpPr txBox="1"/>
          <p:nvPr/>
        </p:nvSpPr>
        <p:spPr>
          <a:xfrm>
            <a:off x="860034" y="3726255"/>
            <a:ext cx="5152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Evaluación del sistema del sistema Quick Pass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de Comité 2019-2021</a:t>
            </a:r>
          </a:p>
          <a:p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Se </a:t>
            </a:r>
            <a:r>
              <a:rPr lang="en-US" b="1" dirty="0" err="1"/>
              <a:t>desarrolló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reunión</a:t>
            </a:r>
            <a:r>
              <a:rPr lang="en-US" b="1" dirty="0"/>
              <a:t> para </a:t>
            </a:r>
            <a:r>
              <a:rPr lang="en-US" b="1" dirty="0" err="1"/>
              <a:t>exponer</a:t>
            </a:r>
            <a:r>
              <a:rPr lang="en-US" b="1" dirty="0"/>
              <a:t> la </a:t>
            </a:r>
            <a:r>
              <a:rPr lang="en-US" b="1" dirty="0" err="1"/>
              <a:t>decisión</a:t>
            </a:r>
            <a:r>
              <a:rPr lang="en-US" b="1" dirty="0"/>
              <a:t> de </a:t>
            </a:r>
            <a:r>
              <a:rPr lang="en-US" b="1" dirty="0" err="1"/>
              <a:t>mantener</a:t>
            </a:r>
            <a:r>
              <a:rPr lang="en-US" b="1" dirty="0"/>
              <a:t> el </a:t>
            </a:r>
            <a:r>
              <a:rPr lang="en-US" b="1" dirty="0" err="1"/>
              <a:t>contrato</a:t>
            </a:r>
            <a:r>
              <a:rPr lang="en-US" b="1" dirty="0"/>
              <a:t>  y </a:t>
            </a:r>
            <a:r>
              <a:rPr lang="en-US" b="1" dirty="0" err="1"/>
              <a:t>realizar</a:t>
            </a:r>
            <a:r>
              <a:rPr lang="en-US" b="1" dirty="0"/>
              <a:t> el </a:t>
            </a:r>
            <a:r>
              <a:rPr lang="en-US" b="1" dirty="0" err="1"/>
              <a:t>seguimiento</a:t>
            </a:r>
            <a:r>
              <a:rPr lang="en-US" b="1" dirty="0"/>
              <a:t> a </a:t>
            </a:r>
            <a:r>
              <a:rPr lang="en-US" b="1" dirty="0" err="1"/>
              <a:t>través</a:t>
            </a:r>
            <a:r>
              <a:rPr lang="en-US" b="1" dirty="0"/>
              <a:t> de el  </a:t>
            </a:r>
            <a:r>
              <a:rPr lang="en-US" b="1" dirty="0" err="1"/>
              <a:t>equipo</a:t>
            </a:r>
            <a:r>
              <a:rPr lang="en-US" b="1" dirty="0"/>
              <a:t> del </a:t>
            </a:r>
            <a:r>
              <a:rPr lang="en-US" b="1" dirty="0" err="1"/>
              <a:t>directorio</a:t>
            </a:r>
            <a:r>
              <a:rPr lang="en-US" b="1" dirty="0"/>
              <a:t>. </a:t>
            </a:r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/>
              <a:t>Existe</a:t>
            </a:r>
            <a:r>
              <a:rPr lang="en-US" b="1" dirty="0"/>
              <a:t> </a:t>
            </a:r>
            <a:r>
              <a:rPr lang="en-US" b="1" dirty="0" err="1"/>
              <a:t>voluntad</a:t>
            </a:r>
            <a:r>
              <a:rPr lang="en-US" b="1" dirty="0"/>
              <a:t> y </a:t>
            </a:r>
            <a:r>
              <a:rPr lang="en-US" b="1" dirty="0" err="1"/>
              <a:t>disposición</a:t>
            </a:r>
            <a:r>
              <a:rPr lang="en-US" b="1" dirty="0"/>
              <a:t> para  que </a:t>
            </a:r>
            <a:r>
              <a:rPr lang="en-US" b="1" dirty="0" err="1"/>
              <a:t>el</a:t>
            </a:r>
            <a:r>
              <a:rPr lang="en-US" b="1" dirty="0"/>
              <a:t> </a:t>
            </a:r>
            <a:r>
              <a:rPr lang="en-US" b="1" dirty="0" err="1"/>
              <a:t>servicio</a:t>
            </a:r>
            <a:r>
              <a:rPr lang="en-US" b="1" dirty="0"/>
              <a:t> QP </a:t>
            </a:r>
            <a:r>
              <a:rPr lang="en-US" b="1" dirty="0" err="1"/>
              <a:t>mejore</a:t>
            </a:r>
            <a:r>
              <a:rPr lang="en-US" b="1" dirty="0"/>
              <a:t>  de </a:t>
            </a:r>
            <a:r>
              <a:rPr lang="en-US" b="1" dirty="0" err="1"/>
              <a:t>manera</a:t>
            </a:r>
            <a:r>
              <a:rPr lang="en-US" b="1" dirty="0"/>
              <a:t> continua, </a:t>
            </a:r>
            <a:r>
              <a:rPr lang="en-US" b="1" dirty="0" err="1"/>
              <a:t>vinculado</a:t>
            </a:r>
            <a:r>
              <a:rPr lang="en-US" b="1" dirty="0"/>
              <a:t> al </a:t>
            </a:r>
            <a:r>
              <a:rPr lang="en-US" b="1" dirty="0" err="1"/>
              <a:t>censo</a:t>
            </a:r>
            <a:r>
              <a:rPr lang="en-US" b="1" dirty="0"/>
              <a:t> y al </a:t>
            </a:r>
            <a:r>
              <a:rPr lang="en-US" b="1" dirty="0" err="1"/>
              <a:t>pago</a:t>
            </a:r>
            <a:r>
              <a:rPr lang="en-US" b="1" dirty="0"/>
              <a:t>  de </a:t>
            </a:r>
            <a:r>
              <a:rPr lang="en-US" b="1" dirty="0" err="1"/>
              <a:t>alícuotas</a:t>
            </a:r>
            <a:endParaRPr lang="en-US" b="1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CA0D2C8-2EE5-4472-BDD0-BA617E1975E0}"/>
              </a:ext>
            </a:extLst>
          </p:cNvPr>
          <p:cNvGrpSpPr/>
          <p:nvPr/>
        </p:nvGrpSpPr>
        <p:grpSpPr>
          <a:xfrm>
            <a:off x="1853727" y="669773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E8B686E9-17D0-404C-ADC5-97A5BA6BE566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CC49E753-025F-4CFC-B4B8-084F246E5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Oval 6">
            <a:extLst>
              <a:ext uri="{FF2B5EF4-FFF2-40B4-BE49-F238E27FC236}">
                <a16:creationId xmlns:a16="http://schemas.microsoft.com/office/drawing/2014/main" id="{03211996-834F-42DB-A79D-9EEF6B1B337E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009ACED-6451-4BD7-A22F-75B347FAFB18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14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5E0EEE-6333-4F88-94ED-E72D23F69861}"/>
              </a:ext>
            </a:extLst>
          </p:cNvPr>
          <p:cNvSpPr txBox="1"/>
          <p:nvPr/>
        </p:nvSpPr>
        <p:spPr>
          <a:xfrm flipH="1">
            <a:off x="968045" y="1484784"/>
            <a:ext cx="493610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C" b="1" dirty="0"/>
              <a:t>Difusión a los residentes del  módulo digital para la reservación de  canchas y  áreas de parques. Febrero 21.2021</a:t>
            </a:r>
          </a:p>
          <a:p>
            <a:pPr>
              <a:buClr>
                <a:schemeClr val="tx2">
                  <a:lumMod val="75000"/>
                </a:schemeClr>
              </a:buClr>
            </a:pPr>
            <a:endParaRPr lang="es-EC" dirty="0"/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C" b="1" dirty="0"/>
              <a:t>Seguridad : se retirará  el atalaya ubicada cerca del muro frontal,  para reducir los riesgos de ingresos subrepticios</a:t>
            </a:r>
            <a:endParaRPr lang="en-US" b="1" dirty="0"/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0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mail.google.com/mail/u/0?ui=2&amp;ik=b7568f6585&amp;attid=0.1&amp;permmsgid=msg-f:1725136748608754826&amp;th=17f0eabb91cc148a&amp;view=fimg&amp;fur=ip&amp;sz=s0-l75-ft&amp;attbid=ANGjdJ8kQnFkczhboxM1rlo7TtVJSOyl99-HCQlftvH3DKH0h7cXU2UgdO0YR_QHDtmnQGOfUhmSi9RjwNqCwouYFyNnPjfhFtZe0zf5A3mhwLgVlh0NFHpLru6cJsg&amp;disp=emb&amp;realattid=8289c122d1297bc9_0.1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https://mail.google.com/mail/u/0?ui=2&amp;ik=b7568f6585&amp;attid=0.1&amp;permmsgid=msg-f:1725136748608754826&amp;th=17f0eabb91cc148a&amp;view=fimg&amp;fur=ip&amp;sz=s0-l75-ft&amp;attbid=ANGjdJ8kQnFkczhboxM1rlo7TtVJSOyl99-HCQlftvH3DKH0h7cXU2UgdO0YR_QHDtmnQGOfUhmSi9RjwNqCwouYFyNnPjfhFtZe0zf5A3mhwLgVlh0NFHpLru6cJsg&amp;disp=emb&amp;realattid=8289c122d1297bc9_0.1.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6" descr="https://mail.google.com/mail/u/0?ui=2&amp;ik=b7568f6585&amp;attid=0.1&amp;permmsgid=msg-f:1725137033067717980&amp;th=17f0eafdccdf655c&amp;view=fimg&amp;fur=ip&amp;sz=s0-l75-ft&amp;attbid=ANGjdJ--ovYkKAMlbU8z7ye3tt5BrZ6_HThb-eMmMpLHolMsNsqZueDJ2CAx9agGakilcLqAF9W6icvogCR6R5J5ppl_NXWkyXxMQnP7c02wkAi2RXh9lu_TlBu_76w&amp;disp=emb&amp;realattid=70efc9918a51f765_0.1.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8" descr="https://mail.google.com/mail/u/0?ui=2&amp;ik=b7568f6585&amp;attid=0.1&amp;permmsgid=msg-f:1725137033067717980&amp;th=17f0eafdccdf655c&amp;view=fimg&amp;fur=ip&amp;sz=s0-l75-ft&amp;attbid=ANGjdJ--ovYkKAMlbU8z7ye3tt5BrZ6_HThb-eMmMpLHolMsNsqZueDJ2CAx9agGakilcLqAF9W6icvogCR6R5J5ppl_NXWkyXxMQnP7c02wkAi2RXh9lu_TlBu_76w&amp;disp=emb&amp;realattid=70efc9918a51f765_0.1.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3" name="Picture 9" descr="C:\Users\user\Pictures\quick p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058" y="3953570"/>
            <a:ext cx="3104797" cy="222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cloudfront-us-east-1.images.arcpublishing.com/eluniverso/JXSSMH75PNB3ZBIHVFV37YFVV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85" y="1340768"/>
            <a:ext cx="3072815" cy="23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234DE-FB18-4ADB-8C23-DE52D33EFC32}"/>
              </a:ext>
            </a:extLst>
          </p:cNvPr>
          <p:cNvSpPr txBox="1"/>
          <p:nvPr/>
        </p:nvSpPr>
        <p:spPr>
          <a:xfrm>
            <a:off x="902431" y="683294"/>
            <a:ext cx="7488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en proceso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F88F1BF-076C-45C4-83AB-83B86F87C9C4}"/>
              </a:ext>
            </a:extLst>
          </p:cNvPr>
          <p:cNvGrpSpPr/>
          <p:nvPr/>
        </p:nvGrpSpPr>
        <p:grpSpPr>
          <a:xfrm>
            <a:off x="2123728" y="666584"/>
            <a:ext cx="540000" cy="540000"/>
            <a:chOff x="1593004" y="733018"/>
            <a:chExt cx="540000" cy="540000"/>
          </a:xfrm>
        </p:grpSpPr>
        <p:sp>
          <p:nvSpPr>
            <p:cNvPr id="13" name="Oval 326">
              <a:extLst>
                <a:ext uri="{FF2B5EF4-FFF2-40B4-BE49-F238E27FC236}">
                  <a16:creationId xmlns:a16="http://schemas.microsoft.com/office/drawing/2014/main" id="{B8FC3E19-8D12-4441-B22D-C7557C44F86E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6EA7922A-DAC3-4168-8C33-18570EE2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5" name="Oval 6">
            <a:extLst>
              <a:ext uri="{FF2B5EF4-FFF2-40B4-BE49-F238E27FC236}">
                <a16:creationId xmlns:a16="http://schemas.microsoft.com/office/drawing/2014/main" id="{FA354BCA-7407-4787-9ABD-51BFC001323D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63CCB9ED-82D7-46DF-B16F-EEB453A7D4BB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15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7AE2C4-5D4E-4EA1-A259-9F2E8FDF5FF3}"/>
              </a:ext>
            </a:extLst>
          </p:cNvPr>
          <p:cNvSpPr txBox="1"/>
          <p:nvPr/>
        </p:nvSpPr>
        <p:spPr>
          <a:xfrm>
            <a:off x="915724" y="2492896"/>
            <a:ext cx="695301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Las comisiones de Tecnología y Presupuesto lograron iniciar un proyecto con la organización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, denominado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Proyecto  Levantamiento y Documentación de Procesos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. Orientado  al control  de los procesos administrativos, de seguridad y mantenimiento.</a:t>
            </a:r>
          </a:p>
        </p:txBody>
      </p:sp>
      <p:sp>
        <p:nvSpPr>
          <p:cNvPr id="3" name="AutoShape 2" descr="Integrity Solutions | Software Empre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1" name="Picture 3" descr="C:\Users\user\Pictures\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90304"/>
            <a:ext cx="2684152" cy="201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F234DE-FB18-4ADB-8C23-DE52D33EFC32}"/>
              </a:ext>
            </a:extLst>
          </p:cNvPr>
          <p:cNvSpPr txBox="1"/>
          <p:nvPr/>
        </p:nvSpPr>
        <p:spPr>
          <a:xfrm>
            <a:off x="902431" y="683294"/>
            <a:ext cx="7488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en proceso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F88F1BF-076C-45C4-83AB-83B86F87C9C4}"/>
              </a:ext>
            </a:extLst>
          </p:cNvPr>
          <p:cNvGrpSpPr/>
          <p:nvPr/>
        </p:nvGrpSpPr>
        <p:grpSpPr>
          <a:xfrm>
            <a:off x="2123728" y="666584"/>
            <a:ext cx="540000" cy="540000"/>
            <a:chOff x="1593004" y="733018"/>
            <a:chExt cx="540000" cy="540000"/>
          </a:xfrm>
        </p:grpSpPr>
        <p:sp>
          <p:nvSpPr>
            <p:cNvPr id="13" name="Oval 326">
              <a:extLst>
                <a:ext uri="{FF2B5EF4-FFF2-40B4-BE49-F238E27FC236}">
                  <a16:creationId xmlns:a16="http://schemas.microsoft.com/office/drawing/2014/main" id="{B8FC3E19-8D12-4441-B22D-C7557C44F86E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6EA7922A-DAC3-4168-8C33-18570EE2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5" name="Oval 6">
            <a:extLst>
              <a:ext uri="{FF2B5EF4-FFF2-40B4-BE49-F238E27FC236}">
                <a16:creationId xmlns:a16="http://schemas.microsoft.com/office/drawing/2014/main" id="{FA354BCA-7407-4787-9ABD-51BFC001323D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63CCB9ED-82D7-46DF-B16F-EEB453A7D4BB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16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3" name="AutoShape 2" descr="Integrity Solutions | Software Empre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535C5-DCAF-4D2F-8C11-4F3EA305092A}"/>
              </a:ext>
            </a:extLst>
          </p:cNvPr>
          <p:cNvSpPr txBox="1"/>
          <p:nvPr/>
        </p:nvSpPr>
        <p:spPr>
          <a:xfrm>
            <a:off x="902431" y="4221088"/>
            <a:ext cx="7918041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Se  encuentra en proceso el mantenimiento de las barreras de las puerta de acceso  a la urbanización.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99084C-D57F-412F-B248-DBB2818D9B27}"/>
              </a:ext>
            </a:extLst>
          </p:cNvPr>
          <p:cNvSpPr txBox="1"/>
          <p:nvPr/>
        </p:nvSpPr>
        <p:spPr>
          <a:xfrm>
            <a:off x="893553" y="2270568"/>
            <a:ext cx="6953019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La comisión de ambiente  estableció contacto con el Club de Sostenibilidad de ESPOL, para desarrollar actividades de sensibilización ambiental  en la comunidad. </a:t>
            </a:r>
          </a:p>
        </p:txBody>
      </p:sp>
    </p:spTree>
    <p:extLst>
      <p:ext uri="{BB962C8B-B14F-4D97-AF65-F5344CB8AC3E}">
        <p14:creationId xmlns:p14="http://schemas.microsoft.com/office/powerpoint/2010/main" val="27328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720FDD7A-D5C8-4F4C-ADAF-449885E3B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013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0351"/>
            <a:ext cx="1140051" cy="15485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1206AF-2721-42F6-874C-E668A095E5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00" t="12836" r="11801" b="19965"/>
          <a:stretch/>
        </p:blipFill>
        <p:spPr>
          <a:xfrm>
            <a:off x="611216" y="1953516"/>
            <a:ext cx="2259335" cy="295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9A94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0B208D-EBF6-4290-B607-B582BE52494A}"/>
              </a:ext>
            </a:extLst>
          </p:cNvPr>
          <p:cNvSpPr txBox="1"/>
          <p:nvPr/>
        </p:nvSpPr>
        <p:spPr>
          <a:xfrm>
            <a:off x="1906457" y="416001"/>
            <a:ext cx="5694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Atención a residentes por</a:t>
            </a:r>
          </a:p>
          <a:p>
            <a:pPr algn="ctr"/>
            <a:r>
              <a:rPr lang="es-EC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ejecutivas de cobranzas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5">
            <a:extLst>
              <a:ext uri="{FF2B5EF4-FFF2-40B4-BE49-F238E27FC236}">
                <a16:creationId xmlns:a16="http://schemas.microsoft.com/office/drawing/2014/main" id="{A9004107-A616-4026-A0A9-D639D91B8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96252"/>
              </p:ext>
            </p:extLst>
          </p:nvPr>
        </p:nvGraphicFramePr>
        <p:xfrm>
          <a:off x="3506440" y="2852936"/>
          <a:ext cx="4169811" cy="16718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118">
                  <a:extLst>
                    <a:ext uri="{9D8B030D-6E8A-4147-A177-3AD203B41FA5}">
                      <a16:colId xmlns:a16="http://schemas.microsoft.com/office/drawing/2014/main" val="2474858525"/>
                    </a:ext>
                  </a:extLst>
                </a:gridCol>
                <a:gridCol w="1865693">
                  <a:extLst>
                    <a:ext uri="{9D8B030D-6E8A-4147-A177-3AD203B41FA5}">
                      <a16:colId xmlns:a16="http://schemas.microsoft.com/office/drawing/2014/main" val="1797347322"/>
                    </a:ext>
                  </a:extLst>
                </a:gridCol>
              </a:tblGrid>
              <a:tr h="666027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/>
                        <a:t>Atención residentes </a:t>
                      </a:r>
                    </a:p>
                    <a:p>
                      <a:pPr algn="ctr"/>
                      <a:r>
                        <a:rPr lang="es-MX" sz="1800" b="1" dirty="0"/>
                        <a:t>Vía</a:t>
                      </a:r>
                      <a:endParaRPr lang="es-EC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kern="1200" dirty="0">
                          <a:solidFill>
                            <a:schemeClr val="bg1"/>
                          </a:solidFill>
                        </a:rPr>
                        <a:t>Frecuencia</a:t>
                      </a:r>
                      <a:endParaRPr lang="es-EC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13538"/>
                  </a:ext>
                </a:extLst>
              </a:tr>
              <a:tr h="310947">
                <a:tc>
                  <a:txBody>
                    <a:bodyPr/>
                    <a:lstStyle/>
                    <a:p>
                      <a:r>
                        <a:rPr lang="es-MX" sz="16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Whatsapp</a:t>
                      </a:r>
                      <a:endParaRPr lang="es-EC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/>
                        <a:t>353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71111"/>
                  </a:ext>
                </a:extLst>
              </a:tr>
              <a:tr h="316509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Correo electrónico</a:t>
                      </a:r>
                      <a:endParaRPr lang="es-EC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/>
                        <a:t>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62882"/>
                  </a:ext>
                </a:extLst>
              </a:tr>
              <a:tr h="310947">
                <a:tc>
                  <a:txBody>
                    <a:bodyPr/>
                    <a:lstStyle/>
                    <a:p>
                      <a:r>
                        <a:rPr lang="es-MX" sz="16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Teléfono celular</a:t>
                      </a:r>
                      <a:endParaRPr lang="es-EC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81858"/>
                  </a:ext>
                </a:extLst>
              </a:tr>
            </a:tbl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B2377FAE-60E3-4B4A-8EB3-247E9E82A636}"/>
              </a:ext>
            </a:extLst>
          </p:cNvPr>
          <p:cNvGrpSpPr/>
          <p:nvPr/>
        </p:nvGrpSpPr>
        <p:grpSpPr>
          <a:xfrm>
            <a:off x="1470883" y="423145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BF769D6C-1D1F-4CD7-AE57-01254858DDCF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F3810E79-FB50-4B82-A20D-78BD22DE8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497C0E-E0A3-467E-9DED-2C7E52A416BE}"/>
              </a:ext>
            </a:extLst>
          </p:cNvPr>
          <p:cNvSpPr txBox="1">
            <a:spLocks/>
          </p:cNvSpPr>
          <p:nvPr/>
        </p:nvSpPr>
        <p:spPr>
          <a:xfrm>
            <a:off x="462741" y="5157005"/>
            <a:ext cx="2556284" cy="461665"/>
          </a:xfrm>
          <a:prstGeom prst="rect">
            <a:avLst/>
          </a:prstGeom>
          <a:solidFill>
            <a:schemeClr val="tx2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133" b="1" i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Ibelís</a:t>
            </a:r>
            <a:r>
              <a:rPr lang="es-EC" sz="2133" b="1" i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 Mosquera</a:t>
            </a:r>
            <a:endParaRPr lang="en-US" sz="2133" b="1" i="1" dirty="0">
              <a:solidFill>
                <a:schemeClr val="bg1">
                  <a:lumMod val="95000"/>
                </a:schemeClr>
              </a:solidFill>
              <a:latin typeface="Adobe Devanagari" panose="02040503050201020203" pitchFamily="18" charset="0"/>
              <a:ea typeface="Open Sans" pitchFamily="34" charset="0"/>
              <a:cs typeface="Adobe Devanagari" panose="02040503050201020203" pitchFamily="18" charset="0"/>
            </a:endParaRP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5C64B372-F9B1-4DBD-97EF-98CE6680D005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3C0A17A-995B-451E-9A70-192703D7298F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17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CB0CF77-FA39-45F4-914F-40B26C13E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1765237"/>
            <a:ext cx="9144000" cy="51435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A4A7B05-70F2-4E38-B444-A0868C3A6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9051" r="13600" b="29000"/>
          <a:stretch/>
        </p:blipFill>
        <p:spPr>
          <a:xfrm>
            <a:off x="596206" y="2000626"/>
            <a:ext cx="2415837" cy="2808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9A94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5B2E7A36-43DA-42B3-8850-48B90189B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46470"/>
            <a:ext cx="1080120" cy="1467114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BDC8E067-0FCC-4F1E-99A7-14FB7064C1E6}"/>
              </a:ext>
            </a:extLst>
          </p:cNvPr>
          <p:cNvSpPr txBox="1"/>
          <p:nvPr/>
        </p:nvSpPr>
        <p:spPr>
          <a:xfrm>
            <a:off x="2332013" y="402973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Atención a residentes por </a:t>
            </a:r>
          </a:p>
          <a:p>
            <a:pPr algn="just"/>
            <a:r>
              <a:rPr lang="es-EC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ejecutivas de cobranzas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8697AFD-AF22-49D0-95C3-6F1E6BFC5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830886"/>
              </p:ext>
            </p:extLst>
          </p:nvPr>
        </p:nvGraphicFramePr>
        <p:xfrm>
          <a:off x="3707904" y="3172370"/>
          <a:ext cx="4176464" cy="15293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5033">
                  <a:extLst>
                    <a:ext uri="{9D8B030D-6E8A-4147-A177-3AD203B41FA5}">
                      <a16:colId xmlns:a16="http://schemas.microsoft.com/office/drawing/2014/main" val="2474858525"/>
                    </a:ext>
                  </a:extLst>
                </a:gridCol>
                <a:gridCol w="1631431">
                  <a:extLst>
                    <a:ext uri="{9D8B030D-6E8A-4147-A177-3AD203B41FA5}">
                      <a16:colId xmlns:a16="http://schemas.microsoft.com/office/drawing/2014/main" val="1797347322"/>
                    </a:ext>
                  </a:extLst>
                </a:gridCol>
              </a:tblGrid>
              <a:tr h="537304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Atención residentes </a:t>
                      </a:r>
                    </a:p>
                    <a:p>
                      <a:pPr algn="ctr"/>
                      <a:r>
                        <a:rPr lang="es-MX" b="1" dirty="0"/>
                        <a:t>Vía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b="1" dirty="0"/>
                        <a:t> Frecuencia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13538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 algn="ctr"/>
                      <a:r>
                        <a:rPr lang="es-MX" b="1" dirty="0" err="1"/>
                        <a:t>Whatsapp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280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71111"/>
                  </a:ext>
                </a:extLst>
              </a:tr>
              <a:tr h="351208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Correo electrónico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512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62882"/>
                  </a:ext>
                </a:extLst>
              </a:tr>
              <a:tr h="320408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Teléfono celular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81858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93C23514-6554-4B24-8073-487717607EBA}"/>
              </a:ext>
            </a:extLst>
          </p:cNvPr>
          <p:cNvGrpSpPr/>
          <p:nvPr/>
        </p:nvGrpSpPr>
        <p:grpSpPr>
          <a:xfrm>
            <a:off x="1619672" y="363359"/>
            <a:ext cx="540000" cy="540000"/>
            <a:chOff x="1593004" y="733018"/>
            <a:chExt cx="540000" cy="540000"/>
          </a:xfrm>
        </p:grpSpPr>
        <p:sp>
          <p:nvSpPr>
            <p:cNvPr id="9" name="Oval 326">
              <a:extLst>
                <a:ext uri="{FF2B5EF4-FFF2-40B4-BE49-F238E27FC236}">
                  <a16:creationId xmlns:a16="http://schemas.microsoft.com/office/drawing/2014/main" id="{0654C061-2D2A-4239-BA7E-B662FE251AA1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80AA3CB7-E738-421F-8958-BD95927AE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E729BC-08B8-466A-AE3D-4F314AFD70C4}"/>
              </a:ext>
            </a:extLst>
          </p:cNvPr>
          <p:cNvSpPr txBox="1">
            <a:spLocks/>
          </p:cNvSpPr>
          <p:nvPr/>
        </p:nvSpPr>
        <p:spPr>
          <a:xfrm>
            <a:off x="525982" y="5051035"/>
            <a:ext cx="2556284" cy="461665"/>
          </a:xfrm>
          <a:prstGeom prst="rect">
            <a:avLst/>
          </a:prstGeom>
          <a:solidFill>
            <a:schemeClr val="tx2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133" b="1" i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Lorena Terán</a:t>
            </a:r>
            <a:endParaRPr lang="en-US" sz="2133" b="1" i="1" dirty="0">
              <a:solidFill>
                <a:schemeClr val="bg1">
                  <a:lumMod val="95000"/>
                </a:schemeClr>
              </a:solidFill>
              <a:latin typeface="Adobe Devanagari" panose="02040503050201020203" pitchFamily="18" charset="0"/>
              <a:ea typeface="Open Sans" pitchFamily="34" charset="0"/>
              <a:cs typeface="Adobe Devanagari" panose="02040503050201020203" pitchFamily="18" charset="0"/>
            </a:endParaRPr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8BC065E0-8119-4CA7-B877-FA17DE2B9A6B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8FF2D56-E63A-40A2-BAEA-5596449010B7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18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14FBFFE7-A623-4E6B-8061-03868C5D2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1765237"/>
            <a:ext cx="9144000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CFEF72-A070-42B3-989F-B75B337CD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0" t="9051" r="6601" b="13250"/>
          <a:stretch/>
        </p:blipFill>
        <p:spPr>
          <a:xfrm>
            <a:off x="846822" y="2197830"/>
            <a:ext cx="2088231" cy="2664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9A94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7702498C-36C5-4C87-A3E4-A02E14B63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7BA69F-F237-4EAE-B39B-4B94DD3F184C}"/>
              </a:ext>
            </a:extLst>
          </p:cNvPr>
          <p:cNvSpPr txBox="1"/>
          <p:nvPr/>
        </p:nvSpPr>
        <p:spPr>
          <a:xfrm>
            <a:off x="1825823" y="33058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Atención a residentes por </a:t>
            </a:r>
          </a:p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ejecutivas de cobranzas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AFA0EAE2-587B-4761-9310-E385B0301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56774"/>
              </p:ext>
            </p:extLst>
          </p:nvPr>
        </p:nvGraphicFramePr>
        <p:xfrm>
          <a:off x="3635896" y="2687320"/>
          <a:ext cx="4200128" cy="1615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474858525"/>
                    </a:ext>
                  </a:extLst>
                </a:gridCol>
                <a:gridCol w="1967880">
                  <a:extLst>
                    <a:ext uri="{9D8B030D-6E8A-4147-A177-3AD203B41FA5}">
                      <a16:colId xmlns:a16="http://schemas.microsoft.com/office/drawing/2014/main" val="1797347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Atención residentes </a:t>
                      </a:r>
                    </a:p>
                    <a:p>
                      <a:pPr algn="ctr"/>
                      <a:r>
                        <a:rPr lang="es-MX" b="1" dirty="0"/>
                        <a:t>vía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Frecuencia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1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 err="1"/>
                        <a:t>Whatsapp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71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Correo electrónico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62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b="1" dirty="0"/>
                        <a:t>Teléfono celular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81858"/>
                  </a:ext>
                </a:extLst>
              </a:tr>
            </a:tbl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A6FA7C31-95E7-44EB-ADA5-6F36E178A733}"/>
              </a:ext>
            </a:extLst>
          </p:cNvPr>
          <p:cNvGrpSpPr/>
          <p:nvPr/>
        </p:nvGrpSpPr>
        <p:grpSpPr>
          <a:xfrm>
            <a:off x="2123728" y="371102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04EAE020-70B9-4B59-9331-1D2BE1CBB8A3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C314DB61-07D8-48B3-A029-115C09902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D05A89D-EC31-4005-9244-1869A5F825D4}"/>
              </a:ext>
            </a:extLst>
          </p:cNvPr>
          <p:cNvSpPr txBox="1">
            <a:spLocks/>
          </p:cNvSpPr>
          <p:nvPr/>
        </p:nvSpPr>
        <p:spPr>
          <a:xfrm>
            <a:off x="612795" y="5134133"/>
            <a:ext cx="2556284" cy="461665"/>
          </a:xfrm>
          <a:prstGeom prst="rect">
            <a:avLst/>
          </a:prstGeom>
          <a:solidFill>
            <a:schemeClr val="tx2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133" b="1" i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Laleska</a:t>
            </a:r>
            <a:r>
              <a:rPr lang="es-EC" sz="2133" b="1" i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 Dávila</a:t>
            </a:r>
            <a:endParaRPr lang="en-US" sz="2133" b="1" i="1" dirty="0">
              <a:solidFill>
                <a:schemeClr val="bg1">
                  <a:lumMod val="95000"/>
                </a:schemeClr>
              </a:solidFill>
              <a:latin typeface="Adobe Devanagari" panose="02040503050201020203" pitchFamily="18" charset="0"/>
              <a:ea typeface="Open Sans" pitchFamily="34" charset="0"/>
              <a:cs typeface="Adobe Devanagari" panose="02040503050201020203" pitchFamily="18" charset="0"/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0C12B48A-CC97-450A-88E3-2D2F972C59C0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5E9A87AA-FBB0-42D9-A9EE-A73D447DA051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19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129">
            <a:extLst>
              <a:ext uri="{FF2B5EF4-FFF2-40B4-BE49-F238E27FC236}">
                <a16:creationId xmlns:a16="http://schemas.microsoft.com/office/drawing/2014/main" id="{FD4A3B9F-5329-4D11-8C01-76D77F31B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1765237"/>
            <a:ext cx="9144000" cy="5143500"/>
          </a:xfrm>
          <a:prstGeom prst="rect">
            <a:avLst/>
          </a:prstGeom>
        </p:spPr>
      </p:pic>
      <p:cxnSp>
        <p:nvCxnSpPr>
          <p:cNvPr id="119" name="Straight Connector 142">
            <a:extLst>
              <a:ext uri="{FF2B5EF4-FFF2-40B4-BE49-F238E27FC236}">
                <a16:creationId xmlns:a16="http://schemas.microsoft.com/office/drawing/2014/main" id="{18D8FE6A-51C2-4B75-A64C-5273C2894530}"/>
              </a:ext>
            </a:extLst>
          </p:cNvPr>
          <p:cNvCxnSpPr/>
          <p:nvPr/>
        </p:nvCxnSpPr>
        <p:spPr>
          <a:xfrm>
            <a:off x="4211960" y="2204864"/>
            <a:ext cx="0" cy="28788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42">
            <a:extLst>
              <a:ext uri="{FF2B5EF4-FFF2-40B4-BE49-F238E27FC236}">
                <a16:creationId xmlns:a16="http://schemas.microsoft.com/office/drawing/2014/main" id="{BD2B3904-E2FA-46D3-BB15-B010806725B4}"/>
              </a:ext>
            </a:extLst>
          </p:cNvPr>
          <p:cNvCxnSpPr/>
          <p:nvPr/>
        </p:nvCxnSpPr>
        <p:spPr>
          <a:xfrm>
            <a:off x="5876198" y="2132856"/>
            <a:ext cx="0" cy="28788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42">
            <a:extLst>
              <a:ext uri="{FF2B5EF4-FFF2-40B4-BE49-F238E27FC236}">
                <a16:creationId xmlns:a16="http://schemas.microsoft.com/office/drawing/2014/main" id="{51B29B15-75A0-4BF2-BE99-FDDD651DD5DB}"/>
              </a:ext>
            </a:extLst>
          </p:cNvPr>
          <p:cNvCxnSpPr/>
          <p:nvPr/>
        </p:nvCxnSpPr>
        <p:spPr>
          <a:xfrm>
            <a:off x="2699792" y="2204864"/>
            <a:ext cx="0" cy="28788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71554B2-8C7A-4A32-9736-EEF711B7E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661"/>
            <a:ext cx="1259632" cy="171094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B01974-D0B6-4C2B-9A18-17775BA17F2B}"/>
              </a:ext>
            </a:extLst>
          </p:cNvPr>
          <p:cNvSpPr txBox="1"/>
          <p:nvPr/>
        </p:nvSpPr>
        <p:spPr>
          <a:xfrm>
            <a:off x="3218098" y="643414"/>
            <a:ext cx="2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1" spc="300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r>
              <a:rPr lang="es-MX" sz="3600" b="1" i="1" spc="3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endParaRPr lang="es-EC" sz="3600" b="1" i="1" spc="3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E0826A5-9F3A-422B-A920-21002511B2DB}"/>
              </a:ext>
            </a:extLst>
          </p:cNvPr>
          <p:cNvGrpSpPr/>
          <p:nvPr/>
        </p:nvGrpSpPr>
        <p:grpSpPr>
          <a:xfrm>
            <a:off x="2678090" y="621952"/>
            <a:ext cx="540000" cy="540000"/>
            <a:chOff x="1593004" y="733018"/>
            <a:chExt cx="540000" cy="540000"/>
          </a:xfrm>
        </p:grpSpPr>
        <p:sp>
          <p:nvSpPr>
            <p:cNvPr id="7" name="Oval 326">
              <a:extLst>
                <a:ext uri="{FF2B5EF4-FFF2-40B4-BE49-F238E27FC236}">
                  <a16:creationId xmlns:a16="http://schemas.microsoft.com/office/drawing/2014/main" id="{3A73F1D5-D6CC-4039-B964-473C79A01370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D7A26E59-7EDE-4C3D-A283-32591BC40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58" name="Oval 6">
            <a:extLst>
              <a:ext uri="{FF2B5EF4-FFF2-40B4-BE49-F238E27FC236}">
                <a16:creationId xmlns:a16="http://schemas.microsoft.com/office/drawing/2014/main" id="{A0EE3CE6-F949-4016-93E6-04B7584BD703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7">
            <a:extLst>
              <a:ext uri="{FF2B5EF4-FFF2-40B4-BE49-F238E27FC236}">
                <a16:creationId xmlns:a16="http://schemas.microsoft.com/office/drawing/2014/main" id="{0E20F3FE-9732-46AB-94F1-9BD6E01F01E7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grpSp>
        <p:nvGrpSpPr>
          <p:cNvPr id="66" name="Group 55">
            <a:extLst>
              <a:ext uri="{FF2B5EF4-FFF2-40B4-BE49-F238E27FC236}">
                <a16:creationId xmlns:a16="http://schemas.microsoft.com/office/drawing/2014/main" id="{C872C854-3643-42DA-99B7-E6ED74597326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4878458" y="-1214061"/>
            <a:ext cx="1710221" cy="9237073"/>
            <a:chOff x="2772" y="360"/>
            <a:chExt cx="1274" cy="6881"/>
          </a:xfrm>
        </p:grpSpPr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17250D57-F825-4BD6-A96A-159EB354B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030"/>
              <a:ext cx="1274" cy="371"/>
            </a:xfrm>
            <a:custGeom>
              <a:avLst/>
              <a:gdLst>
                <a:gd name="T0" fmla="*/ 1274 w 1274"/>
                <a:gd name="T1" fmla="*/ 184 h 371"/>
                <a:gd name="T2" fmla="*/ 637 w 1274"/>
                <a:gd name="T3" fmla="*/ 0 h 371"/>
                <a:gd name="T4" fmla="*/ 0 w 1274"/>
                <a:gd name="T5" fmla="*/ 184 h 371"/>
                <a:gd name="T6" fmla="*/ 637 w 1274"/>
                <a:gd name="T7" fmla="*/ 371 h 371"/>
                <a:gd name="T8" fmla="*/ 1274 w 1274"/>
                <a:gd name="T9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371">
                  <a:moveTo>
                    <a:pt x="1274" y="184"/>
                  </a:moveTo>
                  <a:lnTo>
                    <a:pt x="637" y="0"/>
                  </a:lnTo>
                  <a:lnTo>
                    <a:pt x="0" y="184"/>
                  </a:lnTo>
                  <a:lnTo>
                    <a:pt x="637" y="371"/>
                  </a:lnTo>
                  <a:lnTo>
                    <a:pt x="1274" y="18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FDCA5CE1-1F6B-405B-A061-BD5AD578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030"/>
              <a:ext cx="1274" cy="371"/>
            </a:xfrm>
            <a:custGeom>
              <a:avLst/>
              <a:gdLst>
                <a:gd name="T0" fmla="*/ 1274 w 1274"/>
                <a:gd name="T1" fmla="*/ 184 h 371"/>
                <a:gd name="T2" fmla="*/ 637 w 1274"/>
                <a:gd name="T3" fmla="*/ 0 h 371"/>
                <a:gd name="T4" fmla="*/ 0 w 1274"/>
                <a:gd name="T5" fmla="*/ 184 h 371"/>
                <a:gd name="T6" fmla="*/ 637 w 1274"/>
                <a:gd name="T7" fmla="*/ 371 h 371"/>
                <a:gd name="T8" fmla="*/ 1274 w 1274"/>
                <a:gd name="T9" fmla="*/ 1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371">
                  <a:moveTo>
                    <a:pt x="1274" y="184"/>
                  </a:moveTo>
                  <a:lnTo>
                    <a:pt x="637" y="0"/>
                  </a:lnTo>
                  <a:lnTo>
                    <a:pt x="0" y="184"/>
                  </a:lnTo>
                  <a:lnTo>
                    <a:pt x="637" y="371"/>
                  </a:lnTo>
                  <a:lnTo>
                    <a:pt x="1274" y="1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id="{561358DD-D269-4C3B-8F7F-C74373887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468"/>
              <a:ext cx="1274" cy="374"/>
            </a:xfrm>
            <a:custGeom>
              <a:avLst/>
              <a:gdLst>
                <a:gd name="T0" fmla="*/ 1274 w 1274"/>
                <a:gd name="T1" fmla="*/ 184 h 374"/>
                <a:gd name="T2" fmla="*/ 637 w 1274"/>
                <a:gd name="T3" fmla="*/ 0 h 374"/>
                <a:gd name="T4" fmla="*/ 0 w 1274"/>
                <a:gd name="T5" fmla="*/ 184 h 374"/>
                <a:gd name="T6" fmla="*/ 637 w 1274"/>
                <a:gd name="T7" fmla="*/ 374 h 374"/>
                <a:gd name="T8" fmla="*/ 1274 w 1274"/>
                <a:gd name="T9" fmla="*/ 18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374">
                  <a:moveTo>
                    <a:pt x="1274" y="184"/>
                  </a:moveTo>
                  <a:lnTo>
                    <a:pt x="637" y="0"/>
                  </a:lnTo>
                  <a:lnTo>
                    <a:pt x="0" y="184"/>
                  </a:lnTo>
                  <a:lnTo>
                    <a:pt x="637" y="374"/>
                  </a:lnTo>
                  <a:lnTo>
                    <a:pt x="1274" y="184"/>
                  </a:lnTo>
                  <a:close/>
                </a:path>
              </a:pathLst>
            </a:custGeom>
            <a:solidFill>
              <a:srgbClr val="F37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id="{BA8CA988-0104-4C5C-85C2-806D2BDB5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468"/>
              <a:ext cx="1274" cy="374"/>
            </a:xfrm>
            <a:custGeom>
              <a:avLst/>
              <a:gdLst>
                <a:gd name="T0" fmla="*/ 1274 w 1274"/>
                <a:gd name="T1" fmla="*/ 184 h 374"/>
                <a:gd name="T2" fmla="*/ 637 w 1274"/>
                <a:gd name="T3" fmla="*/ 0 h 374"/>
                <a:gd name="T4" fmla="*/ 0 w 1274"/>
                <a:gd name="T5" fmla="*/ 184 h 374"/>
                <a:gd name="T6" fmla="*/ 637 w 1274"/>
                <a:gd name="T7" fmla="*/ 374 h 374"/>
                <a:gd name="T8" fmla="*/ 1274 w 1274"/>
                <a:gd name="T9" fmla="*/ 18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4" h="374">
                  <a:moveTo>
                    <a:pt x="1274" y="184"/>
                  </a:moveTo>
                  <a:lnTo>
                    <a:pt x="637" y="0"/>
                  </a:lnTo>
                  <a:lnTo>
                    <a:pt x="0" y="184"/>
                  </a:lnTo>
                  <a:lnTo>
                    <a:pt x="637" y="374"/>
                  </a:lnTo>
                  <a:lnTo>
                    <a:pt x="1274" y="1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844F49F3-CD52-4D07-B488-937C02E0B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2" y="3141"/>
              <a:ext cx="1274" cy="146"/>
            </a:xfrm>
            <a:custGeom>
              <a:avLst/>
              <a:gdLst>
                <a:gd name="T0" fmla="*/ 252 w 1274"/>
                <a:gd name="T1" fmla="*/ 0 h 146"/>
                <a:gd name="T2" fmla="*/ 0 w 1274"/>
                <a:gd name="T3" fmla="*/ 73 h 146"/>
                <a:gd name="T4" fmla="*/ 252 w 1274"/>
                <a:gd name="T5" fmla="*/ 146 h 146"/>
                <a:gd name="T6" fmla="*/ 252 w 1274"/>
                <a:gd name="T7" fmla="*/ 0 h 146"/>
                <a:gd name="T8" fmla="*/ 1022 w 1274"/>
                <a:gd name="T9" fmla="*/ 0 h 146"/>
                <a:gd name="T10" fmla="*/ 1022 w 1274"/>
                <a:gd name="T11" fmla="*/ 146 h 146"/>
                <a:gd name="T12" fmla="*/ 1274 w 1274"/>
                <a:gd name="T13" fmla="*/ 73 h 146"/>
                <a:gd name="T14" fmla="*/ 1022 w 1274"/>
                <a:gd name="T15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4" h="146">
                  <a:moveTo>
                    <a:pt x="252" y="0"/>
                  </a:moveTo>
                  <a:lnTo>
                    <a:pt x="0" y="73"/>
                  </a:lnTo>
                  <a:lnTo>
                    <a:pt x="252" y="146"/>
                  </a:lnTo>
                  <a:lnTo>
                    <a:pt x="252" y="0"/>
                  </a:lnTo>
                  <a:moveTo>
                    <a:pt x="1022" y="0"/>
                  </a:moveTo>
                  <a:lnTo>
                    <a:pt x="1022" y="146"/>
                  </a:lnTo>
                  <a:lnTo>
                    <a:pt x="1274" y="73"/>
                  </a:lnTo>
                  <a:lnTo>
                    <a:pt x="10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70">
              <a:extLst>
                <a:ext uri="{FF2B5EF4-FFF2-40B4-BE49-F238E27FC236}">
                  <a16:creationId xmlns:a16="http://schemas.microsoft.com/office/drawing/2014/main" id="{BA835A6F-1F85-45F5-899E-CA0EEEE18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2" y="4361"/>
              <a:ext cx="1274" cy="147"/>
            </a:xfrm>
            <a:custGeom>
              <a:avLst/>
              <a:gdLst>
                <a:gd name="T0" fmla="*/ 252 w 1274"/>
                <a:gd name="T1" fmla="*/ 0 h 147"/>
                <a:gd name="T2" fmla="*/ 0 w 1274"/>
                <a:gd name="T3" fmla="*/ 71 h 147"/>
                <a:gd name="T4" fmla="*/ 252 w 1274"/>
                <a:gd name="T5" fmla="*/ 147 h 147"/>
                <a:gd name="T6" fmla="*/ 252 w 1274"/>
                <a:gd name="T7" fmla="*/ 0 h 147"/>
                <a:gd name="T8" fmla="*/ 1022 w 1274"/>
                <a:gd name="T9" fmla="*/ 0 h 147"/>
                <a:gd name="T10" fmla="*/ 1022 w 1274"/>
                <a:gd name="T11" fmla="*/ 147 h 147"/>
                <a:gd name="T12" fmla="*/ 1274 w 1274"/>
                <a:gd name="T13" fmla="*/ 71 h 147"/>
                <a:gd name="T14" fmla="*/ 1022 w 1274"/>
                <a:gd name="T1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4" h="147">
                  <a:moveTo>
                    <a:pt x="252" y="0"/>
                  </a:moveTo>
                  <a:lnTo>
                    <a:pt x="0" y="71"/>
                  </a:lnTo>
                  <a:lnTo>
                    <a:pt x="252" y="147"/>
                  </a:lnTo>
                  <a:lnTo>
                    <a:pt x="252" y="0"/>
                  </a:lnTo>
                  <a:close/>
                  <a:moveTo>
                    <a:pt x="1022" y="0"/>
                  </a:moveTo>
                  <a:lnTo>
                    <a:pt x="1022" y="147"/>
                  </a:lnTo>
                  <a:lnTo>
                    <a:pt x="1274" y="71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AD00ADB7-A245-47D5-B31E-A041996099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2" y="4361"/>
              <a:ext cx="1274" cy="147"/>
            </a:xfrm>
            <a:custGeom>
              <a:avLst/>
              <a:gdLst>
                <a:gd name="T0" fmla="*/ 252 w 1274"/>
                <a:gd name="T1" fmla="*/ 0 h 147"/>
                <a:gd name="T2" fmla="*/ 0 w 1274"/>
                <a:gd name="T3" fmla="*/ 71 h 147"/>
                <a:gd name="T4" fmla="*/ 252 w 1274"/>
                <a:gd name="T5" fmla="*/ 147 h 147"/>
                <a:gd name="T6" fmla="*/ 252 w 1274"/>
                <a:gd name="T7" fmla="*/ 0 h 147"/>
                <a:gd name="T8" fmla="*/ 1022 w 1274"/>
                <a:gd name="T9" fmla="*/ 0 h 147"/>
                <a:gd name="T10" fmla="*/ 1022 w 1274"/>
                <a:gd name="T11" fmla="*/ 147 h 147"/>
                <a:gd name="T12" fmla="*/ 1274 w 1274"/>
                <a:gd name="T13" fmla="*/ 71 h 147"/>
                <a:gd name="T14" fmla="*/ 1022 w 1274"/>
                <a:gd name="T1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4" h="147">
                  <a:moveTo>
                    <a:pt x="252" y="0"/>
                  </a:moveTo>
                  <a:lnTo>
                    <a:pt x="0" y="71"/>
                  </a:lnTo>
                  <a:lnTo>
                    <a:pt x="252" y="147"/>
                  </a:lnTo>
                  <a:lnTo>
                    <a:pt x="252" y="0"/>
                  </a:lnTo>
                  <a:moveTo>
                    <a:pt x="1022" y="0"/>
                  </a:moveTo>
                  <a:lnTo>
                    <a:pt x="1022" y="147"/>
                  </a:lnTo>
                  <a:lnTo>
                    <a:pt x="1274" y="71"/>
                  </a:lnTo>
                  <a:lnTo>
                    <a:pt x="10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72">
              <a:extLst>
                <a:ext uri="{FF2B5EF4-FFF2-40B4-BE49-F238E27FC236}">
                  <a16:creationId xmlns:a16="http://schemas.microsoft.com/office/drawing/2014/main" id="{F553C929-C705-40E8-A479-EC1EC61F5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5579"/>
              <a:ext cx="252" cy="149"/>
            </a:xfrm>
            <a:custGeom>
              <a:avLst/>
              <a:gdLst>
                <a:gd name="T0" fmla="*/ 0 w 252"/>
                <a:gd name="T1" fmla="*/ 0 h 149"/>
                <a:gd name="T2" fmla="*/ 0 w 252"/>
                <a:gd name="T3" fmla="*/ 149 h 149"/>
                <a:gd name="T4" fmla="*/ 252 w 252"/>
                <a:gd name="T5" fmla="*/ 73 h 149"/>
                <a:gd name="T6" fmla="*/ 0 w 25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49">
                  <a:moveTo>
                    <a:pt x="0" y="0"/>
                  </a:moveTo>
                  <a:lnTo>
                    <a:pt x="0" y="149"/>
                  </a:lnTo>
                  <a:lnTo>
                    <a:pt x="25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AF9EC9B4-1ABB-43C7-A95A-1CD69C4DB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5579"/>
              <a:ext cx="252" cy="149"/>
            </a:xfrm>
            <a:custGeom>
              <a:avLst/>
              <a:gdLst>
                <a:gd name="T0" fmla="*/ 0 w 252"/>
                <a:gd name="T1" fmla="*/ 0 h 149"/>
                <a:gd name="T2" fmla="*/ 0 w 252"/>
                <a:gd name="T3" fmla="*/ 149 h 149"/>
                <a:gd name="T4" fmla="*/ 252 w 252"/>
                <a:gd name="T5" fmla="*/ 73 h 149"/>
                <a:gd name="T6" fmla="*/ 0 w 25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49">
                  <a:moveTo>
                    <a:pt x="0" y="0"/>
                  </a:moveTo>
                  <a:lnTo>
                    <a:pt x="0" y="149"/>
                  </a:lnTo>
                  <a:lnTo>
                    <a:pt x="252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3FF0648D-7CB8-484C-BEFA-28A0EDBD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579"/>
              <a:ext cx="252" cy="149"/>
            </a:xfrm>
            <a:custGeom>
              <a:avLst/>
              <a:gdLst>
                <a:gd name="T0" fmla="*/ 252 w 252"/>
                <a:gd name="T1" fmla="*/ 0 h 149"/>
                <a:gd name="T2" fmla="*/ 0 w 252"/>
                <a:gd name="T3" fmla="*/ 73 h 149"/>
                <a:gd name="T4" fmla="*/ 252 w 252"/>
                <a:gd name="T5" fmla="*/ 149 h 149"/>
                <a:gd name="T6" fmla="*/ 252 w 25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49">
                  <a:moveTo>
                    <a:pt x="252" y="0"/>
                  </a:moveTo>
                  <a:lnTo>
                    <a:pt x="0" y="73"/>
                  </a:lnTo>
                  <a:lnTo>
                    <a:pt x="252" y="149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5">
              <a:extLst>
                <a:ext uri="{FF2B5EF4-FFF2-40B4-BE49-F238E27FC236}">
                  <a16:creationId xmlns:a16="http://schemas.microsoft.com/office/drawing/2014/main" id="{D27D31DD-992B-4B3F-B903-B585E082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579"/>
              <a:ext cx="252" cy="149"/>
            </a:xfrm>
            <a:custGeom>
              <a:avLst/>
              <a:gdLst>
                <a:gd name="T0" fmla="*/ 252 w 252"/>
                <a:gd name="T1" fmla="*/ 0 h 149"/>
                <a:gd name="T2" fmla="*/ 0 w 252"/>
                <a:gd name="T3" fmla="*/ 73 h 149"/>
                <a:gd name="T4" fmla="*/ 252 w 252"/>
                <a:gd name="T5" fmla="*/ 149 h 149"/>
                <a:gd name="T6" fmla="*/ 252 w 25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49">
                  <a:moveTo>
                    <a:pt x="252" y="0"/>
                  </a:moveTo>
                  <a:lnTo>
                    <a:pt x="0" y="73"/>
                  </a:lnTo>
                  <a:lnTo>
                    <a:pt x="252" y="149"/>
                  </a:lnTo>
                  <a:lnTo>
                    <a:pt x="2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88D7E61B-F95A-483E-9533-C3E9D45D4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700"/>
              <a:ext cx="252" cy="149"/>
            </a:xfrm>
            <a:custGeom>
              <a:avLst/>
              <a:gdLst>
                <a:gd name="T0" fmla="*/ 0 w 252"/>
                <a:gd name="T1" fmla="*/ 0 h 149"/>
                <a:gd name="T2" fmla="*/ 0 w 252"/>
                <a:gd name="T3" fmla="*/ 149 h 149"/>
                <a:gd name="T4" fmla="*/ 252 w 252"/>
                <a:gd name="T5" fmla="*/ 73 h 149"/>
                <a:gd name="T6" fmla="*/ 0 w 25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49">
                  <a:moveTo>
                    <a:pt x="0" y="0"/>
                  </a:moveTo>
                  <a:lnTo>
                    <a:pt x="0" y="149"/>
                  </a:lnTo>
                  <a:lnTo>
                    <a:pt x="252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997C352E-439C-4C23-84F0-162ADBD73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700"/>
              <a:ext cx="252" cy="149"/>
            </a:xfrm>
            <a:custGeom>
              <a:avLst/>
              <a:gdLst>
                <a:gd name="T0" fmla="*/ 252 w 252"/>
                <a:gd name="T1" fmla="*/ 0 h 149"/>
                <a:gd name="T2" fmla="*/ 0 w 252"/>
                <a:gd name="T3" fmla="*/ 73 h 149"/>
                <a:gd name="T4" fmla="*/ 252 w 252"/>
                <a:gd name="T5" fmla="*/ 149 h 149"/>
                <a:gd name="T6" fmla="*/ 252 w 25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2" h="149">
                  <a:moveTo>
                    <a:pt x="252" y="0"/>
                  </a:moveTo>
                  <a:lnTo>
                    <a:pt x="0" y="73"/>
                  </a:lnTo>
                  <a:lnTo>
                    <a:pt x="252" y="149"/>
                  </a:lnTo>
                  <a:lnTo>
                    <a:pt x="2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BD8BAAA5-3872-48B6-87F6-206971D2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030"/>
              <a:ext cx="770" cy="4211"/>
            </a:xfrm>
            <a:custGeom>
              <a:avLst/>
              <a:gdLst>
                <a:gd name="T0" fmla="*/ 0 w 770"/>
                <a:gd name="T1" fmla="*/ 113 h 6666"/>
                <a:gd name="T2" fmla="*/ 385 w 770"/>
                <a:gd name="T3" fmla="*/ 0 h 6666"/>
                <a:gd name="T4" fmla="*/ 770 w 770"/>
                <a:gd name="T5" fmla="*/ 113 h 6666"/>
                <a:gd name="T6" fmla="*/ 770 w 770"/>
                <a:gd name="T7" fmla="*/ 6666 h 6666"/>
                <a:gd name="T8" fmla="*/ 0 w 770"/>
                <a:gd name="T9" fmla="*/ 6666 h 6666"/>
                <a:gd name="T10" fmla="*/ 0 w 770"/>
                <a:gd name="T11" fmla="*/ 113 h 6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6666">
                  <a:moveTo>
                    <a:pt x="0" y="113"/>
                  </a:moveTo>
                  <a:lnTo>
                    <a:pt x="385" y="0"/>
                  </a:lnTo>
                  <a:lnTo>
                    <a:pt x="770" y="113"/>
                  </a:lnTo>
                  <a:lnTo>
                    <a:pt x="770" y="6666"/>
                  </a:lnTo>
                  <a:lnTo>
                    <a:pt x="0" y="6666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F0F5F47-E1A6-4017-B9A7-CBFAAF014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360"/>
              <a:ext cx="770" cy="6666"/>
            </a:xfrm>
            <a:custGeom>
              <a:avLst/>
              <a:gdLst>
                <a:gd name="T0" fmla="*/ 0 w 770"/>
                <a:gd name="T1" fmla="*/ 113 h 6666"/>
                <a:gd name="T2" fmla="*/ 385 w 770"/>
                <a:gd name="T3" fmla="*/ 0 h 6666"/>
                <a:gd name="T4" fmla="*/ 770 w 770"/>
                <a:gd name="T5" fmla="*/ 113 h 6666"/>
                <a:gd name="T6" fmla="*/ 770 w 770"/>
                <a:gd name="T7" fmla="*/ 6666 h 6666"/>
                <a:gd name="T8" fmla="*/ 0 w 770"/>
                <a:gd name="T9" fmla="*/ 6666 h 6666"/>
                <a:gd name="T10" fmla="*/ 0 w 770"/>
                <a:gd name="T11" fmla="*/ 113 h 6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0" h="6666">
                  <a:moveTo>
                    <a:pt x="0" y="113"/>
                  </a:moveTo>
                  <a:lnTo>
                    <a:pt x="385" y="0"/>
                  </a:lnTo>
                  <a:lnTo>
                    <a:pt x="770" y="113"/>
                  </a:lnTo>
                  <a:lnTo>
                    <a:pt x="770" y="6666"/>
                  </a:lnTo>
                  <a:lnTo>
                    <a:pt x="0" y="6666"/>
                  </a:lnTo>
                  <a:lnTo>
                    <a:pt x="0" y="1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AB3781DA-0E88-4E91-B664-DF5F2051E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4" y="360"/>
              <a:ext cx="385" cy="6666"/>
            </a:xfrm>
            <a:custGeom>
              <a:avLst/>
              <a:gdLst>
                <a:gd name="T0" fmla="*/ 0 w 385"/>
                <a:gd name="T1" fmla="*/ 6215 h 6666"/>
                <a:gd name="T2" fmla="*/ 0 w 385"/>
                <a:gd name="T3" fmla="*/ 6666 h 6666"/>
                <a:gd name="T4" fmla="*/ 385 w 385"/>
                <a:gd name="T5" fmla="*/ 6666 h 6666"/>
                <a:gd name="T6" fmla="*/ 385 w 385"/>
                <a:gd name="T7" fmla="*/ 6328 h 6666"/>
                <a:gd name="T8" fmla="*/ 0 w 385"/>
                <a:gd name="T9" fmla="*/ 6215 h 6666"/>
                <a:gd name="T10" fmla="*/ 0 w 385"/>
                <a:gd name="T11" fmla="*/ 4994 h 6666"/>
                <a:gd name="T12" fmla="*/ 0 w 385"/>
                <a:gd name="T13" fmla="*/ 5368 h 6666"/>
                <a:gd name="T14" fmla="*/ 385 w 385"/>
                <a:gd name="T15" fmla="*/ 5482 h 6666"/>
                <a:gd name="T16" fmla="*/ 385 w 385"/>
                <a:gd name="T17" fmla="*/ 5108 h 6666"/>
                <a:gd name="T18" fmla="*/ 0 w 385"/>
                <a:gd name="T19" fmla="*/ 4994 h 6666"/>
                <a:gd name="T20" fmla="*/ 0 w 385"/>
                <a:gd name="T21" fmla="*/ 3774 h 6666"/>
                <a:gd name="T22" fmla="*/ 0 w 385"/>
                <a:gd name="T23" fmla="*/ 4148 h 6666"/>
                <a:gd name="T24" fmla="*/ 385 w 385"/>
                <a:gd name="T25" fmla="*/ 4261 h 6666"/>
                <a:gd name="T26" fmla="*/ 385 w 385"/>
                <a:gd name="T27" fmla="*/ 3888 h 6666"/>
                <a:gd name="T28" fmla="*/ 0 w 385"/>
                <a:gd name="T29" fmla="*/ 3774 h 6666"/>
                <a:gd name="T30" fmla="*/ 0 w 385"/>
                <a:gd name="T31" fmla="*/ 2556 h 6666"/>
                <a:gd name="T32" fmla="*/ 0 w 385"/>
                <a:gd name="T33" fmla="*/ 2927 h 6666"/>
                <a:gd name="T34" fmla="*/ 385 w 385"/>
                <a:gd name="T35" fmla="*/ 3041 h 6666"/>
                <a:gd name="T36" fmla="*/ 385 w 385"/>
                <a:gd name="T37" fmla="*/ 2670 h 6666"/>
                <a:gd name="T38" fmla="*/ 0 w 385"/>
                <a:gd name="T39" fmla="*/ 2556 h 6666"/>
                <a:gd name="T40" fmla="*/ 0 w 385"/>
                <a:gd name="T41" fmla="*/ 1336 h 6666"/>
                <a:gd name="T42" fmla="*/ 0 w 385"/>
                <a:gd name="T43" fmla="*/ 1709 h 6666"/>
                <a:gd name="T44" fmla="*/ 385 w 385"/>
                <a:gd name="T45" fmla="*/ 1823 h 6666"/>
                <a:gd name="T46" fmla="*/ 385 w 385"/>
                <a:gd name="T47" fmla="*/ 1449 h 6666"/>
                <a:gd name="T48" fmla="*/ 0 w 385"/>
                <a:gd name="T49" fmla="*/ 1336 h 6666"/>
                <a:gd name="T50" fmla="*/ 385 w 385"/>
                <a:gd name="T51" fmla="*/ 0 h 6666"/>
                <a:gd name="T52" fmla="*/ 0 w 385"/>
                <a:gd name="T53" fmla="*/ 113 h 6666"/>
                <a:gd name="T54" fmla="*/ 0 w 385"/>
                <a:gd name="T55" fmla="*/ 489 h 6666"/>
                <a:gd name="T56" fmla="*/ 385 w 385"/>
                <a:gd name="T57" fmla="*/ 603 h 6666"/>
                <a:gd name="T58" fmla="*/ 385 w 385"/>
                <a:gd name="T59" fmla="*/ 0 h 6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5" h="6666">
                  <a:moveTo>
                    <a:pt x="0" y="6215"/>
                  </a:moveTo>
                  <a:lnTo>
                    <a:pt x="0" y="6666"/>
                  </a:lnTo>
                  <a:lnTo>
                    <a:pt x="385" y="6666"/>
                  </a:lnTo>
                  <a:lnTo>
                    <a:pt x="385" y="6328"/>
                  </a:lnTo>
                  <a:lnTo>
                    <a:pt x="0" y="6215"/>
                  </a:lnTo>
                  <a:moveTo>
                    <a:pt x="0" y="4994"/>
                  </a:moveTo>
                  <a:lnTo>
                    <a:pt x="0" y="5368"/>
                  </a:lnTo>
                  <a:lnTo>
                    <a:pt x="385" y="5482"/>
                  </a:lnTo>
                  <a:lnTo>
                    <a:pt x="385" y="5108"/>
                  </a:lnTo>
                  <a:lnTo>
                    <a:pt x="0" y="4994"/>
                  </a:lnTo>
                  <a:moveTo>
                    <a:pt x="0" y="3774"/>
                  </a:moveTo>
                  <a:lnTo>
                    <a:pt x="0" y="4148"/>
                  </a:lnTo>
                  <a:lnTo>
                    <a:pt x="385" y="4261"/>
                  </a:lnTo>
                  <a:lnTo>
                    <a:pt x="385" y="3888"/>
                  </a:lnTo>
                  <a:lnTo>
                    <a:pt x="0" y="3774"/>
                  </a:lnTo>
                  <a:moveTo>
                    <a:pt x="0" y="2556"/>
                  </a:moveTo>
                  <a:lnTo>
                    <a:pt x="0" y="2927"/>
                  </a:lnTo>
                  <a:lnTo>
                    <a:pt x="385" y="3041"/>
                  </a:lnTo>
                  <a:lnTo>
                    <a:pt x="385" y="2670"/>
                  </a:lnTo>
                  <a:lnTo>
                    <a:pt x="0" y="2556"/>
                  </a:lnTo>
                  <a:moveTo>
                    <a:pt x="0" y="1336"/>
                  </a:moveTo>
                  <a:lnTo>
                    <a:pt x="0" y="1709"/>
                  </a:lnTo>
                  <a:lnTo>
                    <a:pt x="385" y="1823"/>
                  </a:lnTo>
                  <a:lnTo>
                    <a:pt x="385" y="1449"/>
                  </a:lnTo>
                  <a:lnTo>
                    <a:pt x="0" y="1336"/>
                  </a:lnTo>
                  <a:moveTo>
                    <a:pt x="385" y="0"/>
                  </a:moveTo>
                  <a:lnTo>
                    <a:pt x="0" y="113"/>
                  </a:lnTo>
                  <a:lnTo>
                    <a:pt x="0" y="489"/>
                  </a:lnTo>
                  <a:lnTo>
                    <a:pt x="385" y="603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5">
              <a:extLst>
                <a:ext uri="{FF2B5EF4-FFF2-40B4-BE49-F238E27FC236}">
                  <a16:creationId xmlns:a16="http://schemas.microsoft.com/office/drawing/2014/main" id="{DCEABE04-75EB-47E2-99AC-0F2D07D79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773"/>
              <a:ext cx="1274" cy="1036"/>
            </a:xfrm>
            <a:custGeom>
              <a:avLst/>
              <a:gdLst>
                <a:gd name="T0" fmla="*/ 0 w 1274"/>
                <a:gd name="T1" fmla="*/ 847 h 1036"/>
                <a:gd name="T2" fmla="*/ 637 w 1274"/>
                <a:gd name="T3" fmla="*/ 1036 h 1036"/>
                <a:gd name="T4" fmla="*/ 1274 w 1274"/>
                <a:gd name="T5" fmla="*/ 847 h 1036"/>
                <a:gd name="T6" fmla="*/ 1274 w 1274"/>
                <a:gd name="T7" fmla="*/ 0 h 1036"/>
                <a:gd name="T8" fmla="*/ 637 w 1274"/>
                <a:gd name="T9" fmla="*/ 190 h 1036"/>
                <a:gd name="T10" fmla="*/ 0 w 1274"/>
                <a:gd name="T11" fmla="*/ 0 h 1036"/>
                <a:gd name="T12" fmla="*/ 0 w 1274"/>
                <a:gd name="T13" fmla="*/ 847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6">
                  <a:moveTo>
                    <a:pt x="0" y="847"/>
                  </a:moveTo>
                  <a:lnTo>
                    <a:pt x="637" y="1036"/>
                  </a:lnTo>
                  <a:lnTo>
                    <a:pt x="1274" y="847"/>
                  </a:lnTo>
                  <a:lnTo>
                    <a:pt x="1274" y="0"/>
                  </a:lnTo>
                  <a:lnTo>
                    <a:pt x="637" y="190"/>
                  </a:lnTo>
                  <a:lnTo>
                    <a:pt x="0" y="0"/>
                  </a:lnTo>
                  <a:lnTo>
                    <a:pt x="0" y="8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068A3166-91DB-442D-80B0-F9FFCF9F9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773"/>
              <a:ext cx="637" cy="1036"/>
            </a:xfrm>
            <a:custGeom>
              <a:avLst/>
              <a:gdLst>
                <a:gd name="T0" fmla="*/ 0 w 637"/>
                <a:gd name="T1" fmla="*/ 0 h 1036"/>
                <a:gd name="T2" fmla="*/ 0 w 637"/>
                <a:gd name="T3" fmla="*/ 847 h 1036"/>
                <a:gd name="T4" fmla="*/ 637 w 637"/>
                <a:gd name="T5" fmla="*/ 1036 h 1036"/>
                <a:gd name="T6" fmla="*/ 637 w 637"/>
                <a:gd name="T7" fmla="*/ 190 h 1036"/>
                <a:gd name="T8" fmla="*/ 252 w 637"/>
                <a:gd name="T9" fmla="*/ 76 h 1036"/>
                <a:gd name="T10" fmla="*/ 0 w 637"/>
                <a:gd name="T11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6">
                  <a:moveTo>
                    <a:pt x="0" y="0"/>
                  </a:moveTo>
                  <a:lnTo>
                    <a:pt x="0" y="847"/>
                  </a:lnTo>
                  <a:lnTo>
                    <a:pt x="637" y="1036"/>
                  </a:lnTo>
                  <a:lnTo>
                    <a:pt x="637" y="190"/>
                  </a:lnTo>
                  <a:lnTo>
                    <a:pt x="252" y="7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89">
              <a:extLst>
                <a:ext uri="{FF2B5EF4-FFF2-40B4-BE49-F238E27FC236}">
                  <a16:creationId xmlns:a16="http://schemas.microsoft.com/office/drawing/2014/main" id="{195E7110-EECB-4AF4-8999-8EF7B6AE9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1994"/>
              <a:ext cx="1274" cy="1036"/>
            </a:xfrm>
            <a:custGeom>
              <a:avLst/>
              <a:gdLst>
                <a:gd name="T0" fmla="*/ 0 w 1274"/>
                <a:gd name="T1" fmla="*/ 846 h 1036"/>
                <a:gd name="T2" fmla="*/ 637 w 1274"/>
                <a:gd name="T3" fmla="*/ 1036 h 1036"/>
                <a:gd name="T4" fmla="*/ 1274 w 1274"/>
                <a:gd name="T5" fmla="*/ 846 h 1036"/>
                <a:gd name="T6" fmla="*/ 1274 w 1274"/>
                <a:gd name="T7" fmla="*/ 0 h 1036"/>
                <a:gd name="T8" fmla="*/ 637 w 1274"/>
                <a:gd name="T9" fmla="*/ 189 h 1036"/>
                <a:gd name="T10" fmla="*/ 0 w 1274"/>
                <a:gd name="T11" fmla="*/ 0 h 1036"/>
                <a:gd name="T12" fmla="*/ 0 w 1274"/>
                <a:gd name="T13" fmla="*/ 846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6">
                  <a:moveTo>
                    <a:pt x="0" y="846"/>
                  </a:moveTo>
                  <a:lnTo>
                    <a:pt x="637" y="1036"/>
                  </a:lnTo>
                  <a:lnTo>
                    <a:pt x="1274" y="846"/>
                  </a:lnTo>
                  <a:lnTo>
                    <a:pt x="1274" y="0"/>
                  </a:lnTo>
                  <a:lnTo>
                    <a:pt x="637" y="189"/>
                  </a:lnTo>
                  <a:lnTo>
                    <a:pt x="0" y="0"/>
                  </a:lnTo>
                  <a:lnTo>
                    <a:pt x="0" y="8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D123DDF4-63AF-44CE-8150-6FFBACA97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214"/>
              <a:ext cx="1274" cy="1034"/>
            </a:xfrm>
            <a:custGeom>
              <a:avLst/>
              <a:gdLst>
                <a:gd name="T0" fmla="*/ 0 w 1274"/>
                <a:gd name="T1" fmla="*/ 847 h 1034"/>
                <a:gd name="T2" fmla="*/ 637 w 1274"/>
                <a:gd name="T3" fmla="*/ 1034 h 1034"/>
                <a:gd name="T4" fmla="*/ 1274 w 1274"/>
                <a:gd name="T5" fmla="*/ 847 h 1034"/>
                <a:gd name="T6" fmla="*/ 1274 w 1274"/>
                <a:gd name="T7" fmla="*/ 0 h 1034"/>
                <a:gd name="T8" fmla="*/ 637 w 1274"/>
                <a:gd name="T9" fmla="*/ 187 h 1034"/>
                <a:gd name="T10" fmla="*/ 0 w 1274"/>
                <a:gd name="T11" fmla="*/ 0 h 1034"/>
                <a:gd name="T12" fmla="*/ 0 w 1274"/>
                <a:gd name="T13" fmla="*/ 847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4">
                  <a:moveTo>
                    <a:pt x="0" y="847"/>
                  </a:moveTo>
                  <a:lnTo>
                    <a:pt x="637" y="1034"/>
                  </a:lnTo>
                  <a:lnTo>
                    <a:pt x="1274" y="847"/>
                  </a:lnTo>
                  <a:lnTo>
                    <a:pt x="1274" y="0"/>
                  </a:lnTo>
                  <a:lnTo>
                    <a:pt x="637" y="187"/>
                  </a:lnTo>
                  <a:lnTo>
                    <a:pt x="0" y="0"/>
                  </a:lnTo>
                  <a:lnTo>
                    <a:pt x="0" y="84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2A3639C2-7C32-4F83-BA45-8230DBC0D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214"/>
              <a:ext cx="1274" cy="1034"/>
            </a:xfrm>
            <a:custGeom>
              <a:avLst/>
              <a:gdLst>
                <a:gd name="T0" fmla="*/ 0 w 1274"/>
                <a:gd name="T1" fmla="*/ 847 h 1034"/>
                <a:gd name="T2" fmla="*/ 637 w 1274"/>
                <a:gd name="T3" fmla="*/ 1034 h 1034"/>
                <a:gd name="T4" fmla="*/ 1274 w 1274"/>
                <a:gd name="T5" fmla="*/ 847 h 1034"/>
                <a:gd name="T6" fmla="*/ 1274 w 1274"/>
                <a:gd name="T7" fmla="*/ 0 h 1034"/>
                <a:gd name="T8" fmla="*/ 637 w 1274"/>
                <a:gd name="T9" fmla="*/ 187 h 1034"/>
                <a:gd name="T10" fmla="*/ 0 w 1274"/>
                <a:gd name="T11" fmla="*/ 0 h 1034"/>
                <a:gd name="T12" fmla="*/ 0 w 1274"/>
                <a:gd name="T13" fmla="*/ 847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4">
                  <a:moveTo>
                    <a:pt x="0" y="847"/>
                  </a:moveTo>
                  <a:lnTo>
                    <a:pt x="637" y="1034"/>
                  </a:lnTo>
                  <a:lnTo>
                    <a:pt x="1274" y="847"/>
                  </a:lnTo>
                  <a:lnTo>
                    <a:pt x="1274" y="0"/>
                  </a:lnTo>
                  <a:lnTo>
                    <a:pt x="637" y="187"/>
                  </a:lnTo>
                  <a:lnTo>
                    <a:pt x="0" y="0"/>
                  </a:lnTo>
                  <a:lnTo>
                    <a:pt x="0" y="8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7B8D47B1-7351-4F1D-9224-77DE09D2B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214"/>
              <a:ext cx="637" cy="1034"/>
            </a:xfrm>
            <a:custGeom>
              <a:avLst/>
              <a:gdLst>
                <a:gd name="T0" fmla="*/ 0 w 637"/>
                <a:gd name="T1" fmla="*/ 0 h 1034"/>
                <a:gd name="T2" fmla="*/ 0 w 637"/>
                <a:gd name="T3" fmla="*/ 847 h 1034"/>
                <a:gd name="T4" fmla="*/ 637 w 637"/>
                <a:gd name="T5" fmla="*/ 1034 h 1034"/>
                <a:gd name="T6" fmla="*/ 637 w 637"/>
                <a:gd name="T7" fmla="*/ 187 h 1034"/>
                <a:gd name="T8" fmla="*/ 252 w 637"/>
                <a:gd name="T9" fmla="*/ 73 h 1034"/>
                <a:gd name="T10" fmla="*/ 0 w 637"/>
                <a:gd name="T1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4">
                  <a:moveTo>
                    <a:pt x="0" y="0"/>
                  </a:moveTo>
                  <a:lnTo>
                    <a:pt x="0" y="847"/>
                  </a:lnTo>
                  <a:lnTo>
                    <a:pt x="637" y="1034"/>
                  </a:lnTo>
                  <a:lnTo>
                    <a:pt x="637" y="187"/>
                  </a:lnTo>
                  <a:lnTo>
                    <a:pt x="25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C88E4DE5-A745-4514-A76C-25C2EAC4D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3214"/>
              <a:ext cx="637" cy="1034"/>
            </a:xfrm>
            <a:custGeom>
              <a:avLst/>
              <a:gdLst>
                <a:gd name="T0" fmla="*/ 0 w 637"/>
                <a:gd name="T1" fmla="*/ 0 h 1034"/>
                <a:gd name="T2" fmla="*/ 0 w 637"/>
                <a:gd name="T3" fmla="*/ 847 h 1034"/>
                <a:gd name="T4" fmla="*/ 637 w 637"/>
                <a:gd name="T5" fmla="*/ 1034 h 1034"/>
                <a:gd name="T6" fmla="*/ 637 w 637"/>
                <a:gd name="T7" fmla="*/ 187 h 1034"/>
                <a:gd name="T8" fmla="*/ 252 w 637"/>
                <a:gd name="T9" fmla="*/ 73 h 1034"/>
                <a:gd name="T10" fmla="*/ 0 w 637"/>
                <a:gd name="T1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4">
                  <a:moveTo>
                    <a:pt x="0" y="0"/>
                  </a:moveTo>
                  <a:lnTo>
                    <a:pt x="0" y="847"/>
                  </a:lnTo>
                  <a:lnTo>
                    <a:pt x="637" y="1034"/>
                  </a:lnTo>
                  <a:lnTo>
                    <a:pt x="637" y="187"/>
                  </a:lnTo>
                  <a:lnTo>
                    <a:pt x="252" y="7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EDBE9CE9-73E6-45A9-AA84-0446BD820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4432"/>
              <a:ext cx="1274" cy="1036"/>
            </a:xfrm>
            <a:custGeom>
              <a:avLst/>
              <a:gdLst>
                <a:gd name="T0" fmla="*/ 0 w 1274"/>
                <a:gd name="T1" fmla="*/ 849 h 1036"/>
                <a:gd name="T2" fmla="*/ 637 w 1274"/>
                <a:gd name="T3" fmla="*/ 1036 h 1036"/>
                <a:gd name="T4" fmla="*/ 1274 w 1274"/>
                <a:gd name="T5" fmla="*/ 849 h 1036"/>
                <a:gd name="T6" fmla="*/ 1274 w 1274"/>
                <a:gd name="T7" fmla="*/ 0 h 1036"/>
                <a:gd name="T8" fmla="*/ 637 w 1274"/>
                <a:gd name="T9" fmla="*/ 189 h 1036"/>
                <a:gd name="T10" fmla="*/ 0 w 1274"/>
                <a:gd name="T11" fmla="*/ 0 h 1036"/>
                <a:gd name="T12" fmla="*/ 0 w 1274"/>
                <a:gd name="T13" fmla="*/ 849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6">
                  <a:moveTo>
                    <a:pt x="0" y="849"/>
                  </a:moveTo>
                  <a:lnTo>
                    <a:pt x="637" y="1036"/>
                  </a:lnTo>
                  <a:lnTo>
                    <a:pt x="1274" y="849"/>
                  </a:lnTo>
                  <a:lnTo>
                    <a:pt x="1274" y="0"/>
                  </a:lnTo>
                  <a:lnTo>
                    <a:pt x="637" y="189"/>
                  </a:lnTo>
                  <a:lnTo>
                    <a:pt x="0" y="0"/>
                  </a:lnTo>
                  <a:lnTo>
                    <a:pt x="0" y="84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28708FEE-F0DA-4D58-8CAE-B29AC57C5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4432"/>
              <a:ext cx="1274" cy="1036"/>
            </a:xfrm>
            <a:custGeom>
              <a:avLst/>
              <a:gdLst>
                <a:gd name="T0" fmla="*/ 0 w 1274"/>
                <a:gd name="T1" fmla="*/ 849 h 1036"/>
                <a:gd name="T2" fmla="*/ 637 w 1274"/>
                <a:gd name="T3" fmla="*/ 1036 h 1036"/>
                <a:gd name="T4" fmla="*/ 1274 w 1274"/>
                <a:gd name="T5" fmla="*/ 849 h 1036"/>
                <a:gd name="T6" fmla="*/ 1274 w 1274"/>
                <a:gd name="T7" fmla="*/ 0 h 1036"/>
                <a:gd name="T8" fmla="*/ 637 w 1274"/>
                <a:gd name="T9" fmla="*/ 189 h 1036"/>
                <a:gd name="T10" fmla="*/ 0 w 1274"/>
                <a:gd name="T11" fmla="*/ 0 h 1036"/>
                <a:gd name="T12" fmla="*/ 0 w 1274"/>
                <a:gd name="T13" fmla="*/ 849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6">
                  <a:moveTo>
                    <a:pt x="0" y="849"/>
                  </a:moveTo>
                  <a:lnTo>
                    <a:pt x="637" y="1036"/>
                  </a:lnTo>
                  <a:lnTo>
                    <a:pt x="1274" y="849"/>
                  </a:lnTo>
                  <a:lnTo>
                    <a:pt x="1274" y="0"/>
                  </a:lnTo>
                  <a:lnTo>
                    <a:pt x="637" y="189"/>
                  </a:lnTo>
                  <a:lnTo>
                    <a:pt x="0" y="0"/>
                  </a:lnTo>
                  <a:lnTo>
                    <a:pt x="0" y="8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98">
              <a:extLst>
                <a:ext uri="{FF2B5EF4-FFF2-40B4-BE49-F238E27FC236}">
                  <a16:creationId xmlns:a16="http://schemas.microsoft.com/office/drawing/2014/main" id="{353A6703-EC3B-4774-9D66-F3D677B6A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4432"/>
              <a:ext cx="637" cy="1036"/>
            </a:xfrm>
            <a:custGeom>
              <a:avLst/>
              <a:gdLst>
                <a:gd name="T0" fmla="*/ 0 w 637"/>
                <a:gd name="T1" fmla="*/ 0 h 1036"/>
                <a:gd name="T2" fmla="*/ 0 w 637"/>
                <a:gd name="T3" fmla="*/ 849 h 1036"/>
                <a:gd name="T4" fmla="*/ 637 w 637"/>
                <a:gd name="T5" fmla="*/ 1036 h 1036"/>
                <a:gd name="T6" fmla="*/ 637 w 637"/>
                <a:gd name="T7" fmla="*/ 189 h 1036"/>
                <a:gd name="T8" fmla="*/ 252 w 637"/>
                <a:gd name="T9" fmla="*/ 76 h 1036"/>
                <a:gd name="T10" fmla="*/ 0 w 637"/>
                <a:gd name="T11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6">
                  <a:moveTo>
                    <a:pt x="0" y="0"/>
                  </a:moveTo>
                  <a:lnTo>
                    <a:pt x="0" y="849"/>
                  </a:lnTo>
                  <a:lnTo>
                    <a:pt x="637" y="1036"/>
                  </a:lnTo>
                  <a:lnTo>
                    <a:pt x="637" y="189"/>
                  </a:lnTo>
                  <a:lnTo>
                    <a:pt x="252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99">
              <a:extLst>
                <a:ext uri="{FF2B5EF4-FFF2-40B4-BE49-F238E27FC236}">
                  <a16:creationId xmlns:a16="http://schemas.microsoft.com/office/drawing/2014/main" id="{0251E47E-51B1-4EA5-B114-FEED80EF8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4432"/>
              <a:ext cx="637" cy="1036"/>
            </a:xfrm>
            <a:custGeom>
              <a:avLst/>
              <a:gdLst>
                <a:gd name="T0" fmla="*/ 0 w 637"/>
                <a:gd name="T1" fmla="*/ 0 h 1036"/>
                <a:gd name="T2" fmla="*/ 0 w 637"/>
                <a:gd name="T3" fmla="*/ 849 h 1036"/>
                <a:gd name="T4" fmla="*/ 637 w 637"/>
                <a:gd name="T5" fmla="*/ 1036 h 1036"/>
                <a:gd name="T6" fmla="*/ 637 w 637"/>
                <a:gd name="T7" fmla="*/ 189 h 1036"/>
                <a:gd name="T8" fmla="*/ 252 w 637"/>
                <a:gd name="T9" fmla="*/ 76 h 1036"/>
                <a:gd name="T10" fmla="*/ 0 w 637"/>
                <a:gd name="T11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6">
                  <a:moveTo>
                    <a:pt x="0" y="0"/>
                  </a:moveTo>
                  <a:lnTo>
                    <a:pt x="0" y="849"/>
                  </a:lnTo>
                  <a:lnTo>
                    <a:pt x="637" y="1036"/>
                  </a:lnTo>
                  <a:lnTo>
                    <a:pt x="637" y="189"/>
                  </a:lnTo>
                  <a:lnTo>
                    <a:pt x="252" y="7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100">
              <a:extLst>
                <a:ext uri="{FF2B5EF4-FFF2-40B4-BE49-F238E27FC236}">
                  <a16:creationId xmlns:a16="http://schemas.microsoft.com/office/drawing/2014/main" id="{7D64D27F-1224-4D67-9E98-EFEC58011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652"/>
              <a:ext cx="1274" cy="1036"/>
            </a:xfrm>
            <a:custGeom>
              <a:avLst/>
              <a:gdLst>
                <a:gd name="T0" fmla="*/ 0 w 1274"/>
                <a:gd name="T1" fmla="*/ 847 h 1036"/>
                <a:gd name="T2" fmla="*/ 637 w 1274"/>
                <a:gd name="T3" fmla="*/ 1036 h 1036"/>
                <a:gd name="T4" fmla="*/ 1274 w 1274"/>
                <a:gd name="T5" fmla="*/ 847 h 1036"/>
                <a:gd name="T6" fmla="*/ 1274 w 1274"/>
                <a:gd name="T7" fmla="*/ 0 h 1036"/>
                <a:gd name="T8" fmla="*/ 637 w 1274"/>
                <a:gd name="T9" fmla="*/ 190 h 1036"/>
                <a:gd name="T10" fmla="*/ 0 w 1274"/>
                <a:gd name="T11" fmla="*/ 0 h 1036"/>
                <a:gd name="T12" fmla="*/ 0 w 1274"/>
                <a:gd name="T13" fmla="*/ 847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6">
                  <a:moveTo>
                    <a:pt x="0" y="847"/>
                  </a:moveTo>
                  <a:lnTo>
                    <a:pt x="637" y="1036"/>
                  </a:lnTo>
                  <a:lnTo>
                    <a:pt x="1274" y="847"/>
                  </a:lnTo>
                  <a:lnTo>
                    <a:pt x="1274" y="0"/>
                  </a:lnTo>
                  <a:lnTo>
                    <a:pt x="637" y="190"/>
                  </a:lnTo>
                  <a:lnTo>
                    <a:pt x="0" y="0"/>
                  </a:lnTo>
                  <a:lnTo>
                    <a:pt x="0" y="8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AF10BB9E-20ED-4CBE-9EFB-6B115CE13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652"/>
              <a:ext cx="1274" cy="1036"/>
            </a:xfrm>
            <a:custGeom>
              <a:avLst/>
              <a:gdLst>
                <a:gd name="T0" fmla="*/ 0 w 1274"/>
                <a:gd name="T1" fmla="*/ 847 h 1036"/>
                <a:gd name="T2" fmla="*/ 637 w 1274"/>
                <a:gd name="T3" fmla="*/ 1036 h 1036"/>
                <a:gd name="T4" fmla="*/ 1274 w 1274"/>
                <a:gd name="T5" fmla="*/ 847 h 1036"/>
                <a:gd name="T6" fmla="*/ 1274 w 1274"/>
                <a:gd name="T7" fmla="*/ 0 h 1036"/>
                <a:gd name="T8" fmla="*/ 637 w 1274"/>
                <a:gd name="T9" fmla="*/ 190 h 1036"/>
                <a:gd name="T10" fmla="*/ 0 w 1274"/>
                <a:gd name="T11" fmla="*/ 0 h 1036"/>
                <a:gd name="T12" fmla="*/ 0 w 1274"/>
                <a:gd name="T13" fmla="*/ 847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4" h="1036">
                  <a:moveTo>
                    <a:pt x="0" y="847"/>
                  </a:moveTo>
                  <a:lnTo>
                    <a:pt x="637" y="1036"/>
                  </a:lnTo>
                  <a:lnTo>
                    <a:pt x="1274" y="847"/>
                  </a:lnTo>
                  <a:lnTo>
                    <a:pt x="1274" y="0"/>
                  </a:lnTo>
                  <a:lnTo>
                    <a:pt x="637" y="190"/>
                  </a:lnTo>
                  <a:lnTo>
                    <a:pt x="0" y="0"/>
                  </a:lnTo>
                  <a:lnTo>
                    <a:pt x="0" y="8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9B5A5DB4-7F44-46BA-AFBD-6943BFF54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652"/>
              <a:ext cx="637" cy="1036"/>
            </a:xfrm>
            <a:custGeom>
              <a:avLst/>
              <a:gdLst>
                <a:gd name="T0" fmla="*/ 0 w 637"/>
                <a:gd name="T1" fmla="*/ 0 h 1036"/>
                <a:gd name="T2" fmla="*/ 0 w 637"/>
                <a:gd name="T3" fmla="*/ 847 h 1036"/>
                <a:gd name="T4" fmla="*/ 637 w 637"/>
                <a:gd name="T5" fmla="*/ 1036 h 1036"/>
                <a:gd name="T6" fmla="*/ 637 w 637"/>
                <a:gd name="T7" fmla="*/ 190 h 1036"/>
                <a:gd name="T8" fmla="*/ 252 w 637"/>
                <a:gd name="T9" fmla="*/ 76 h 1036"/>
                <a:gd name="T10" fmla="*/ 0 w 637"/>
                <a:gd name="T11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6">
                  <a:moveTo>
                    <a:pt x="0" y="0"/>
                  </a:moveTo>
                  <a:lnTo>
                    <a:pt x="0" y="847"/>
                  </a:lnTo>
                  <a:lnTo>
                    <a:pt x="637" y="1036"/>
                  </a:lnTo>
                  <a:lnTo>
                    <a:pt x="637" y="190"/>
                  </a:lnTo>
                  <a:lnTo>
                    <a:pt x="252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103">
              <a:extLst>
                <a:ext uri="{FF2B5EF4-FFF2-40B4-BE49-F238E27FC236}">
                  <a16:creationId xmlns:a16="http://schemas.microsoft.com/office/drawing/2014/main" id="{74FBB1B0-8201-4809-9345-7C6AD9AC3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5652"/>
              <a:ext cx="637" cy="1036"/>
            </a:xfrm>
            <a:custGeom>
              <a:avLst/>
              <a:gdLst>
                <a:gd name="T0" fmla="*/ 0 w 637"/>
                <a:gd name="T1" fmla="*/ 0 h 1036"/>
                <a:gd name="T2" fmla="*/ 0 w 637"/>
                <a:gd name="T3" fmla="*/ 847 h 1036"/>
                <a:gd name="T4" fmla="*/ 637 w 637"/>
                <a:gd name="T5" fmla="*/ 1036 h 1036"/>
                <a:gd name="T6" fmla="*/ 637 w 637"/>
                <a:gd name="T7" fmla="*/ 190 h 1036"/>
                <a:gd name="T8" fmla="*/ 252 w 637"/>
                <a:gd name="T9" fmla="*/ 76 h 1036"/>
                <a:gd name="T10" fmla="*/ 0 w 637"/>
                <a:gd name="T11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1036">
                  <a:moveTo>
                    <a:pt x="0" y="0"/>
                  </a:moveTo>
                  <a:lnTo>
                    <a:pt x="0" y="847"/>
                  </a:lnTo>
                  <a:lnTo>
                    <a:pt x="637" y="1036"/>
                  </a:lnTo>
                  <a:lnTo>
                    <a:pt x="637" y="190"/>
                  </a:lnTo>
                  <a:lnTo>
                    <a:pt x="252" y="7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8" name="Rectangle 177">
            <a:extLst>
              <a:ext uri="{FF2B5EF4-FFF2-40B4-BE49-F238E27FC236}">
                <a16:creationId xmlns:a16="http://schemas.microsoft.com/office/drawing/2014/main" id="{FCD80BF3-3818-4F11-BF3E-F486345F36A8}"/>
              </a:ext>
            </a:extLst>
          </p:cNvPr>
          <p:cNvSpPr/>
          <p:nvPr/>
        </p:nvSpPr>
        <p:spPr>
          <a:xfrm>
            <a:off x="2111587" y="5216318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</a:t>
            </a:r>
          </a:p>
          <a:p>
            <a:pPr algn="ctr"/>
            <a:r>
              <a:rPr lang="es-EC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realizadas</a:t>
            </a:r>
            <a:endPara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79">
            <a:extLst>
              <a:ext uri="{FF2B5EF4-FFF2-40B4-BE49-F238E27FC236}">
                <a16:creationId xmlns:a16="http://schemas.microsoft.com/office/drawing/2014/main" id="{FC8B78CA-1E1C-40B5-BC96-731619CD24E5}"/>
              </a:ext>
            </a:extLst>
          </p:cNvPr>
          <p:cNvSpPr/>
          <p:nvPr/>
        </p:nvSpPr>
        <p:spPr>
          <a:xfrm>
            <a:off x="3507733" y="5198639"/>
            <a:ext cx="1544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en</a:t>
            </a:r>
          </a:p>
          <a:p>
            <a:pPr algn="ctr"/>
            <a:r>
              <a:rPr lang="es-EC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progreso</a:t>
            </a:r>
            <a:endPara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81">
            <a:extLst>
              <a:ext uri="{FF2B5EF4-FFF2-40B4-BE49-F238E27FC236}">
                <a16:creationId xmlns:a16="http://schemas.microsoft.com/office/drawing/2014/main" id="{D67AFE31-3912-4460-B705-6FC3F7A7650F}"/>
              </a:ext>
            </a:extLst>
          </p:cNvPr>
          <p:cNvSpPr/>
          <p:nvPr/>
        </p:nvSpPr>
        <p:spPr>
          <a:xfrm>
            <a:off x="5077639" y="5198638"/>
            <a:ext cx="1646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</a:t>
            </a:r>
          </a:p>
          <a:p>
            <a:pPr algn="ctr"/>
            <a:r>
              <a:rPr lang="es-EC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programadas</a:t>
            </a:r>
            <a:endPara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73EB0DE1-2A29-4FA7-A495-9E6CC4EF23FD}"/>
              </a:ext>
            </a:extLst>
          </p:cNvPr>
          <p:cNvSpPr txBox="1">
            <a:spLocks/>
          </p:cNvSpPr>
          <p:nvPr/>
        </p:nvSpPr>
        <p:spPr>
          <a:xfrm>
            <a:off x="5290719" y="5839733"/>
            <a:ext cx="1142827" cy="856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En las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áreas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administración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id-ID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1" name="Group 162">
            <a:extLst>
              <a:ext uri="{FF2B5EF4-FFF2-40B4-BE49-F238E27FC236}">
                <a16:creationId xmlns:a16="http://schemas.microsoft.com/office/drawing/2014/main" id="{F24623D8-EA0F-415B-A172-C687E90D4165}"/>
              </a:ext>
            </a:extLst>
          </p:cNvPr>
          <p:cNvGrpSpPr/>
          <p:nvPr/>
        </p:nvGrpSpPr>
        <p:grpSpPr>
          <a:xfrm>
            <a:off x="2447262" y="1491901"/>
            <a:ext cx="510352" cy="540000"/>
            <a:chOff x="6929449" y="1873301"/>
            <a:chExt cx="611587" cy="611587"/>
          </a:xfrm>
          <a:solidFill>
            <a:schemeClr val="accent1"/>
          </a:solidFill>
        </p:grpSpPr>
        <p:sp>
          <p:nvSpPr>
            <p:cNvPr id="122" name="Oval 163">
              <a:extLst>
                <a:ext uri="{FF2B5EF4-FFF2-40B4-BE49-F238E27FC236}">
                  <a16:creationId xmlns:a16="http://schemas.microsoft.com/office/drawing/2014/main" id="{46BC9DD6-FDD8-4F5C-9E38-BB4E372E13C6}"/>
                </a:ext>
              </a:extLst>
            </p:cNvPr>
            <p:cNvSpPr/>
            <p:nvPr/>
          </p:nvSpPr>
          <p:spPr>
            <a:xfrm>
              <a:off x="6929449" y="1873301"/>
              <a:ext cx="611587" cy="611587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3" name="TextBox 164">
              <a:extLst>
                <a:ext uri="{FF2B5EF4-FFF2-40B4-BE49-F238E27FC236}">
                  <a16:creationId xmlns:a16="http://schemas.microsoft.com/office/drawing/2014/main" id="{5794DC20-B486-4E8D-8810-91FF2BE0579D}"/>
                </a:ext>
              </a:extLst>
            </p:cNvPr>
            <p:cNvSpPr txBox="1"/>
            <p:nvPr/>
          </p:nvSpPr>
          <p:spPr>
            <a:xfrm>
              <a:off x="7098736" y="2009260"/>
              <a:ext cx="288861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b="1">
                  <a:solidFill>
                    <a:schemeClr val="bg1"/>
                  </a:solidFill>
                </a:rPr>
                <a:t>1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4" name="Group 162">
            <a:extLst>
              <a:ext uri="{FF2B5EF4-FFF2-40B4-BE49-F238E27FC236}">
                <a16:creationId xmlns:a16="http://schemas.microsoft.com/office/drawing/2014/main" id="{2EF4DD08-F66D-4AAE-B18A-F08015FAF11E}"/>
              </a:ext>
            </a:extLst>
          </p:cNvPr>
          <p:cNvGrpSpPr/>
          <p:nvPr/>
        </p:nvGrpSpPr>
        <p:grpSpPr>
          <a:xfrm>
            <a:off x="3935300" y="1464605"/>
            <a:ext cx="510352" cy="540000"/>
            <a:chOff x="6929449" y="1873301"/>
            <a:chExt cx="611587" cy="611587"/>
          </a:xfrm>
          <a:solidFill>
            <a:schemeClr val="accent1"/>
          </a:solidFill>
        </p:grpSpPr>
        <p:sp>
          <p:nvSpPr>
            <p:cNvPr id="125" name="Oval 163">
              <a:extLst>
                <a:ext uri="{FF2B5EF4-FFF2-40B4-BE49-F238E27FC236}">
                  <a16:creationId xmlns:a16="http://schemas.microsoft.com/office/drawing/2014/main" id="{9BF3BE11-6B93-4C3A-B4AE-4A8394EB5D0C}"/>
                </a:ext>
              </a:extLst>
            </p:cNvPr>
            <p:cNvSpPr/>
            <p:nvPr/>
          </p:nvSpPr>
          <p:spPr>
            <a:xfrm>
              <a:off x="6929449" y="1873301"/>
              <a:ext cx="611587" cy="611587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6" name="TextBox 164">
              <a:extLst>
                <a:ext uri="{FF2B5EF4-FFF2-40B4-BE49-F238E27FC236}">
                  <a16:creationId xmlns:a16="http://schemas.microsoft.com/office/drawing/2014/main" id="{5972752B-1488-4941-B748-F584E9D83E6B}"/>
                </a:ext>
              </a:extLst>
            </p:cNvPr>
            <p:cNvSpPr txBox="1"/>
            <p:nvPr/>
          </p:nvSpPr>
          <p:spPr>
            <a:xfrm>
              <a:off x="7070085" y="2009260"/>
              <a:ext cx="346162" cy="38343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1600" b="1" dirty="0">
                  <a:solidFill>
                    <a:schemeClr val="bg1"/>
                  </a:solidFill>
                </a:rPr>
                <a:t>2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oup 162">
            <a:extLst>
              <a:ext uri="{FF2B5EF4-FFF2-40B4-BE49-F238E27FC236}">
                <a16:creationId xmlns:a16="http://schemas.microsoft.com/office/drawing/2014/main" id="{6ED6CF38-BCBF-40A3-9524-E00080A343D1}"/>
              </a:ext>
            </a:extLst>
          </p:cNvPr>
          <p:cNvGrpSpPr/>
          <p:nvPr/>
        </p:nvGrpSpPr>
        <p:grpSpPr>
          <a:xfrm>
            <a:off x="5596302" y="1423714"/>
            <a:ext cx="510352" cy="540000"/>
            <a:chOff x="6929449" y="1873301"/>
            <a:chExt cx="611587" cy="611587"/>
          </a:xfrm>
          <a:solidFill>
            <a:schemeClr val="accent1"/>
          </a:solidFill>
        </p:grpSpPr>
        <p:sp>
          <p:nvSpPr>
            <p:cNvPr id="128" name="Oval 163">
              <a:extLst>
                <a:ext uri="{FF2B5EF4-FFF2-40B4-BE49-F238E27FC236}">
                  <a16:creationId xmlns:a16="http://schemas.microsoft.com/office/drawing/2014/main" id="{F510D221-DC9F-42A5-A5C1-9BE7820C2C3F}"/>
                </a:ext>
              </a:extLst>
            </p:cNvPr>
            <p:cNvSpPr/>
            <p:nvPr/>
          </p:nvSpPr>
          <p:spPr>
            <a:xfrm>
              <a:off x="6929449" y="1873301"/>
              <a:ext cx="611587" cy="611587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9" name="TextBox 164">
              <a:extLst>
                <a:ext uri="{FF2B5EF4-FFF2-40B4-BE49-F238E27FC236}">
                  <a16:creationId xmlns:a16="http://schemas.microsoft.com/office/drawing/2014/main" id="{AB7ECE88-FB4E-49C2-AF93-9E7CE9152729}"/>
                </a:ext>
              </a:extLst>
            </p:cNvPr>
            <p:cNvSpPr txBox="1"/>
            <p:nvPr/>
          </p:nvSpPr>
          <p:spPr>
            <a:xfrm>
              <a:off x="7070085" y="2009260"/>
              <a:ext cx="346162" cy="38343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sz="1600" b="1" dirty="0">
                  <a:solidFill>
                    <a:schemeClr val="bg1"/>
                  </a:solidFill>
                </a:rPr>
                <a:t>3</a:t>
              </a:r>
              <a:endParaRPr lang="id-ID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18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8" grpId="0"/>
      <p:bldP spid="109" grpId="0"/>
      <p:bldP spid="111" grpId="0"/>
      <p:bldP spid="1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1BBC0EE3-E011-4FBD-8D2B-F0D891FFB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1765237"/>
            <a:ext cx="9144000" cy="51435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C14C20E0-5F71-4457-9636-13876FC8A8FA}"/>
              </a:ext>
            </a:extLst>
          </p:cNvPr>
          <p:cNvSpPr txBox="1"/>
          <p:nvPr/>
        </p:nvSpPr>
        <p:spPr>
          <a:xfrm>
            <a:off x="1990471" y="509943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    </a:t>
            </a:r>
            <a:r>
              <a:rPr lang="es-EC" sz="2800" b="1" dirty="0">
                <a:latin typeface="Arial" panose="020B0604020202020204" pitchFamily="34" charset="0"/>
                <a:cs typeface="Arial" panose="020B0604020202020204" pitchFamily="34" charset="0"/>
              </a:rPr>
              <a:t>Atención a residentes  cancelación de alícuotas y  tags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808DB62-DA41-4E28-B3BC-7AEBEA563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EB22E8-3458-4CC3-AC8F-ED7B6883C6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0" t="7488" r="9305" b="8435"/>
          <a:stretch/>
        </p:blipFill>
        <p:spPr>
          <a:xfrm>
            <a:off x="714315" y="2277735"/>
            <a:ext cx="2273510" cy="2617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9A94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3A6AC914-66DB-44E5-AD10-413203A9D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976025"/>
              </p:ext>
            </p:extLst>
          </p:nvPr>
        </p:nvGraphicFramePr>
        <p:xfrm>
          <a:off x="3635896" y="2780928"/>
          <a:ext cx="4344143" cy="14738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3565653534"/>
                    </a:ext>
                  </a:extLst>
                </a:gridCol>
                <a:gridCol w="2039887">
                  <a:extLst>
                    <a:ext uri="{9D8B030D-6E8A-4147-A177-3AD203B41FA5}">
                      <a16:colId xmlns:a16="http://schemas.microsoft.com/office/drawing/2014/main" val="1610194928"/>
                    </a:ext>
                  </a:extLst>
                </a:gridCol>
              </a:tblGrid>
              <a:tr h="491294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bg1"/>
                          </a:solidFill>
                        </a:rPr>
                        <a:t>Caja</a:t>
                      </a:r>
                      <a:endParaRPr lang="es-EC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bg1"/>
                          </a:solidFill>
                        </a:rPr>
                        <a:t>   Número de residentes</a:t>
                      </a:r>
                      <a:endParaRPr lang="es-EC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211961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Atención ventanilla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1189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082639"/>
                  </a:ext>
                </a:extLst>
              </a:tr>
              <a:tr h="491294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Facturación interna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</a:rPr>
                        <a:t>787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808270"/>
                  </a:ext>
                </a:extLst>
              </a:tr>
            </a:tbl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183F837E-A508-4F49-B8C7-734CA1C8BAE9}"/>
              </a:ext>
            </a:extLst>
          </p:cNvPr>
          <p:cNvGrpSpPr/>
          <p:nvPr/>
        </p:nvGrpSpPr>
        <p:grpSpPr>
          <a:xfrm>
            <a:off x="1581070" y="509943"/>
            <a:ext cx="540000" cy="540000"/>
            <a:chOff x="1593004" y="733018"/>
            <a:chExt cx="540000" cy="540000"/>
          </a:xfrm>
        </p:grpSpPr>
        <p:sp>
          <p:nvSpPr>
            <p:cNvPr id="10" name="Oval 326">
              <a:extLst>
                <a:ext uri="{FF2B5EF4-FFF2-40B4-BE49-F238E27FC236}">
                  <a16:creationId xmlns:a16="http://schemas.microsoft.com/office/drawing/2014/main" id="{749521D7-FCE9-4259-ACB2-4DCB712DA336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62F56D92-72E6-4B2E-B028-696BE19AA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EACB9F-CF6C-4331-9458-40EA51C20D2F}"/>
              </a:ext>
            </a:extLst>
          </p:cNvPr>
          <p:cNvSpPr txBox="1">
            <a:spLocks/>
          </p:cNvSpPr>
          <p:nvPr/>
        </p:nvSpPr>
        <p:spPr>
          <a:xfrm>
            <a:off x="611560" y="5205025"/>
            <a:ext cx="2556284" cy="461665"/>
          </a:xfrm>
          <a:prstGeom prst="rect">
            <a:avLst/>
          </a:prstGeom>
          <a:solidFill>
            <a:schemeClr val="tx2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133" b="1" i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Kerly Burgos M.</a:t>
            </a:r>
            <a:endParaRPr lang="en-US" sz="2133" b="1" i="1" dirty="0">
              <a:solidFill>
                <a:schemeClr val="bg1">
                  <a:lumMod val="95000"/>
                </a:schemeClr>
              </a:solidFill>
              <a:latin typeface="Adobe Devanagari" panose="02040503050201020203" pitchFamily="18" charset="0"/>
              <a:ea typeface="Open Sans" pitchFamily="34" charset="0"/>
              <a:cs typeface="Adobe Devanagari" panose="02040503050201020203" pitchFamily="18" charset="0"/>
            </a:endParaRP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7D625024-E3C8-4A20-83B3-6F31AE54B96E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3F345D6-C41D-4319-8CD8-274EFB2B6AC3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20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7ADAA7F9-84F4-4973-84DD-5FCBE0DC0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1765237"/>
            <a:ext cx="9144000" cy="5143500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61C3D215-F609-4293-8271-89E660143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3" y="41193"/>
            <a:ext cx="1140051" cy="1548518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30279920-C64F-40CB-956F-A9030C61CA4A}"/>
              </a:ext>
            </a:extLst>
          </p:cNvPr>
          <p:cNvSpPr txBox="1"/>
          <p:nvPr/>
        </p:nvSpPr>
        <p:spPr>
          <a:xfrm>
            <a:off x="1953665" y="5588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Atención a residentes en consultas varias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82940-2D5E-451D-BA36-8F3E37A5AB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5" t="7093" r="8845" b="6906"/>
          <a:stretch/>
        </p:blipFill>
        <p:spPr>
          <a:xfrm>
            <a:off x="746599" y="2132856"/>
            <a:ext cx="2313233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9A94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6D22455-B7DA-42F0-A444-A3BC9F447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701257"/>
              </p:ext>
            </p:extLst>
          </p:nvPr>
        </p:nvGraphicFramePr>
        <p:xfrm>
          <a:off x="3563888" y="2862566"/>
          <a:ext cx="4199702" cy="16093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99851">
                  <a:extLst>
                    <a:ext uri="{9D8B030D-6E8A-4147-A177-3AD203B41FA5}">
                      <a16:colId xmlns:a16="http://schemas.microsoft.com/office/drawing/2014/main" val="2474858525"/>
                    </a:ext>
                  </a:extLst>
                </a:gridCol>
                <a:gridCol w="2099851">
                  <a:extLst>
                    <a:ext uri="{9D8B030D-6E8A-4147-A177-3AD203B41FA5}">
                      <a16:colId xmlns:a16="http://schemas.microsoft.com/office/drawing/2014/main" val="1797347322"/>
                    </a:ext>
                  </a:extLst>
                </a:gridCol>
              </a:tblGrid>
              <a:tr h="476098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Atención residentes -vía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 Frecuencia</a:t>
                      </a:r>
                      <a:endParaRPr lang="es-EC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713538"/>
                  </a:ext>
                </a:extLst>
              </a:tr>
              <a:tr h="359925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Teléfono Comité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273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371111"/>
                  </a:ext>
                </a:extLst>
              </a:tr>
              <a:tr h="272056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Tags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404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62882"/>
                  </a:ext>
                </a:extLst>
              </a:tr>
              <a:tr h="476098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Asesoría QP- Censo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81858"/>
                  </a:ext>
                </a:extLst>
              </a:tr>
            </a:tbl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0ECA2750-A3C2-4DD4-958E-1438634BD9D6}"/>
              </a:ext>
            </a:extLst>
          </p:cNvPr>
          <p:cNvGrpSpPr/>
          <p:nvPr/>
        </p:nvGrpSpPr>
        <p:grpSpPr>
          <a:xfrm>
            <a:off x="1431204" y="480469"/>
            <a:ext cx="540000" cy="540000"/>
            <a:chOff x="1593004" y="733018"/>
            <a:chExt cx="540000" cy="540000"/>
          </a:xfrm>
        </p:grpSpPr>
        <p:sp>
          <p:nvSpPr>
            <p:cNvPr id="10" name="Oval 326">
              <a:extLst>
                <a:ext uri="{FF2B5EF4-FFF2-40B4-BE49-F238E27FC236}">
                  <a16:creationId xmlns:a16="http://schemas.microsoft.com/office/drawing/2014/main" id="{4393194B-9585-431C-A386-FD53950BF54E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BC823694-75F8-4CF4-9FD5-A56DD7442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30267C1-4437-4035-A59A-F5D96D08D4F3}"/>
              </a:ext>
            </a:extLst>
          </p:cNvPr>
          <p:cNvSpPr txBox="1">
            <a:spLocks/>
          </p:cNvSpPr>
          <p:nvPr/>
        </p:nvSpPr>
        <p:spPr>
          <a:xfrm>
            <a:off x="625073" y="5229200"/>
            <a:ext cx="2556284" cy="518451"/>
          </a:xfrm>
          <a:prstGeom prst="rect">
            <a:avLst/>
          </a:prstGeom>
          <a:solidFill>
            <a:schemeClr val="tx2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133" b="1" i="1" dirty="0" err="1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Karol</a:t>
            </a:r>
            <a:r>
              <a:rPr lang="es-EC" sz="2133" b="1" i="1" dirty="0">
                <a:solidFill>
                  <a:schemeClr val="bg1">
                    <a:lumMod val="95000"/>
                  </a:schemeClr>
                </a:solidFill>
                <a:latin typeface="Adobe Devanagari" panose="02040503050201020203" pitchFamily="18" charset="0"/>
                <a:ea typeface="Open Sans" pitchFamily="34" charset="0"/>
                <a:cs typeface="Adobe Devanagari" panose="02040503050201020203" pitchFamily="18" charset="0"/>
              </a:rPr>
              <a:t> Bohórquez</a:t>
            </a:r>
            <a:endParaRPr lang="en-US" sz="2133" b="1" i="1" dirty="0">
              <a:solidFill>
                <a:schemeClr val="bg1">
                  <a:lumMod val="95000"/>
                </a:schemeClr>
              </a:solidFill>
              <a:latin typeface="Adobe Devanagari" panose="02040503050201020203" pitchFamily="18" charset="0"/>
              <a:ea typeface="Open Sans" pitchFamily="34" charset="0"/>
              <a:cs typeface="Adobe Devanagari" panose="02040503050201020203" pitchFamily="18" charset="0"/>
            </a:endParaRPr>
          </a:p>
        </p:txBody>
      </p:sp>
      <p:sp>
        <p:nvSpPr>
          <p:cNvPr id="17" name="Oval 6">
            <a:extLst>
              <a:ext uri="{FF2B5EF4-FFF2-40B4-BE49-F238E27FC236}">
                <a16:creationId xmlns:a16="http://schemas.microsoft.com/office/drawing/2014/main" id="{571B2C62-23CD-427B-A0C1-49CA7A1B8600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B2728B75-3478-4913-B69B-DDFE0348C826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21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01E765A-FF2B-424E-ACC0-AD342355A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1765237"/>
            <a:ext cx="9144000" cy="5143500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255B781-269E-4535-AAD2-EE6FEC0F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CB926A93-5BF0-4F15-89E9-4A19DAE3C5FF}"/>
              </a:ext>
            </a:extLst>
          </p:cNvPr>
          <p:cNvSpPr txBox="1"/>
          <p:nvPr/>
        </p:nvSpPr>
        <p:spPr>
          <a:xfrm>
            <a:off x="2255226" y="360993"/>
            <a:ext cx="6306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Atención a residentes para instalación de  Tags y emisión de  carnets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3CA050-0359-402A-94F3-624964341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3" t="7253" r="9246" b="7244"/>
          <a:stretch/>
        </p:blipFill>
        <p:spPr>
          <a:xfrm>
            <a:off x="821546" y="2194583"/>
            <a:ext cx="230425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9A949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654D1D1F-8A5B-4A50-BD2B-6ABF6A56F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334022"/>
              </p:ext>
            </p:extLst>
          </p:nvPr>
        </p:nvGraphicFramePr>
        <p:xfrm>
          <a:off x="3635896" y="2815038"/>
          <a:ext cx="451642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212">
                  <a:extLst>
                    <a:ext uri="{9D8B030D-6E8A-4147-A177-3AD203B41FA5}">
                      <a16:colId xmlns:a16="http://schemas.microsoft.com/office/drawing/2014/main" val="3248734328"/>
                    </a:ext>
                  </a:extLst>
                </a:gridCol>
                <a:gridCol w="2258212">
                  <a:extLst>
                    <a:ext uri="{9D8B030D-6E8A-4147-A177-3AD203B41FA5}">
                      <a16:colId xmlns:a16="http://schemas.microsoft.com/office/drawing/2014/main" val="3124480294"/>
                    </a:ext>
                  </a:extLst>
                </a:gridCol>
              </a:tblGrid>
              <a:tr h="12063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Instalación Tags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Credenciales</a:t>
                      </a:r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59607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716550"/>
                  </a:ext>
                </a:extLst>
              </a:tr>
            </a:tbl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AECE5F38-6B3D-4770-BE7E-ECB12BDD1EBB}"/>
              </a:ext>
            </a:extLst>
          </p:cNvPr>
          <p:cNvGrpSpPr/>
          <p:nvPr/>
        </p:nvGrpSpPr>
        <p:grpSpPr>
          <a:xfrm>
            <a:off x="1696177" y="391817"/>
            <a:ext cx="540000" cy="540000"/>
            <a:chOff x="1593004" y="733018"/>
            <a:chExt cx="540000" cy="540000"/>
          </a:xfrm>
        </p:grpSpPr>
        <p:sp>
          <p:nvSpPr>
            <p:cNvPr id="10" name="Oval 326">
              <a:extLst>
                <a:ext uri="{FF2B5EF4-FFF2-40B4-BE49-F238E27FC236}">
                  <a16:creationId xmlns:a16="http://schemas.microsoft.com/office/drawing/2014/main" id="{FF036A1D-9977-4807-B9D4-90FE48E1415D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0FD2DA36-8B4D-480D-A853-4D34AB5D4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C50A8C-4317-4A34-846D-D953985C4345}"/>
              </a:ext>
            </a:extLst>
          </p:cNvPr>
          <p:cNvSpPr txBox="1">
            <a:spLocks/>
          </p:cNvSpPr>
          <p:nvPr/>
        </p:nvSpPr>
        <p:spPr>
          <a:xfrm>
            <a:off x="274425" y="5464739"/>
            <a:ext cx="3631913" cy="405403"/>
          </a:xfrm>
          <a:prstGeom prst="rect">
            <a:avLst/>
          </a:prstGeom>
          <a:solidFill>
            <a:schemeClr val="tx2"/>
          </a:solidFill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b="1" i="1" spc="300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María  José Chavarría</a:t>
            </a:r>
            <a:endParaRPr lang="es-EC" sz="2000" b="1" i="1" spc="30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E25F2EAA-DD9F-442E-A8E7-B59F91BE696B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8BB25AB2-592D-406A-86C5-B6F7F6A11675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22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7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DA61BDF-69A3-4D3F-8593-D7D757E9EA7E}"/>
              </a:ext>
            </a:extLst>
          </p:cNvPr>
          <p:cNvSpPr txBox="1"/>
          <p:nvPr/>
        </p:nvSpPr>
        <p:spPr>
          <a:xfrm>
            <a:off x="354358" y="2510816"/>
            <a:ext cx="864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Diseño   para la construcción de  baterías sanitarias en parques municipales del la urbanización. 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C9255A-5ADE-49AF-9053-F962218432D9}"/>
              </a:ext>
            </a:extLst>
          </p:cNvPr>
          <p:cNvSpPr txBox="1"/>
          <p:nvPr/>
        </p:nvSpPr>
        <p:spPr>
          <a:xfrm>
            <a:off x="354358" y="4149080"/>
            <a:ext cx="8466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Gestiones para la búsqueda de cooperación interinstitucional en el manejo  sustentable de los desechos  sólidos, de la urbanización. 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B3C4755-3561-4328-BD10-C3E547C28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06775"/>
            <a:ext cx="1140051" cy="1548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DB5C4-D039-48A9-9B47-640613DB9257}"/>
              </a:ext>
            </a:extLst>
          </p:cNvPr>
          <p:cNvSpPr txBox="1"/>
          <p:nvPr/>
        </p:nvSpPr>
        <p:spPr>
          <a:xfrm>
            <a:off x="1691680" y="677089"/>
            <a:ext cx="60070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por desarrollar 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D04C994-48D6-414A-BF78-C031A64B855A}"/>
              </a:ext>
            </a:extLst>
          </p:cNvPr>
          <p:cNvGrpSpPr/>
          <p:nvPr/>
        </p:nvGrpSpPr>
        <p:grpSpPr>
          <a:xfrm>
            <a:off x="1691680" y="650728"/>
            <a:ext cx="540000" cy="540000"/>
            <a:chOff x="1593004" y="733018"/>
            <a:chExt cx="540000" cy="540000"/>
          </a:xfrm>
        </p:grpSpPr>
        <p:sp>
          <p:nvSpPr>
            <p:cNvPr id="9" name="Oval 326">
              <a:extLst>
                <a:ext uri="{FF2B5EF4-FFF2-40B4-BE49-F238E27FC236}">
                  <a16:creationId xmlns:a16="http://schemas.microsoft.com/office/drawing/2014/main" id="{076B57DF-2503-4D06-B5D0-4AA9964371AC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2C358CC9-5587-4C2E-B30F-C55FA2A50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1" name="Oval 6">
            <a:extLst>
              <a:ext uri="{FF2B5EF4-FFF2-40B4-BE49-F238E27FC236}">
                <a16:creationId xmlns:a16="http://schemas.microsoft.com/office/drawing/2014/main" id="{26EA307D-7BE2-4D9D-81E0-8E281F6143E1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9D111BB-501B-4A4A-BD1F-83BDCB4643CB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23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E3A45BEC-04AB-4731-AD3E-6C394B2C6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1765237"/>
            <a:ext cx="9144000" cy="51435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96008AD-BD44-4C01-A39E-805A8B529759}"/>
              </a:ext>
            </a:extLst>
          </p:cNvPr>
          <p:cNvSpPr/>
          <p:nvPr/>
        </p:nvSpPr>
        <p:spPr>
          <a:xfrm>
            <a:off x="2024412" y="2421069"/>
            <a:ext cx="56027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Para preguntas y sugerencias escríbanos a los  siguientes correos electrónicos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F2FB58-95E1-42D7-BB76-F7980FD3C7DF}"/>
              </a:ext>
            </a:extLst>
          </p:cNvPr>
          <p:cNvSpPr txBox="1"/>
          <p:nvPr/>
        </p:nvSpPr>
        <p:spPr>
          <a:xfrm>
            <a:off x="2065719" y="3982997"/>
            <a:ext cx="5258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Ejecutiva1@comitepuertoazul.org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552684-F2B7-4A69-AE6E-068DB21740F7}"/>
              </a:ext>
            </a:extLst>
          </p:cNvPr>
          <p:cNvSpPr txBox="1"/>
          <p:nvPr/>
        </p:nvSpPr>
        <p:spPr>
          <a:xfrm>
            <a:off x="2065719" y="5013176"/>
            <a:ext cx="519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2.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Ejecutiva2@comitepuertoazul.org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1E9E87-FA30-4E56-BDE3-6C6BF4B2145E}"/>
              </a:ext>
            </a:extLst>
          </p:cNvPr>
          <p:cNvSpPr txBox="1"/>
          <p:nvPr/>
        </p:nvSpPr>
        <p:spPr>
          <a:xfrm>
            <a:off x="2071425" y="5901693"/>
            <a:ext cx="51924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3.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Ejecutiva4@comitepuertoazul.org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86F083A-F9C3-4E92-9308-9BEA2910B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50665"/>
            <a:ext cx="1140051" cy="154851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EDA31F6F-41F7-400D-9849-3772733FDE47}"/>
              </a:ext>
            </a:extLst>
          </p:cNvPr>
          <p:cNvGrpSpPr/>
          <p:nvPr/>
        </p:nvGrpSpPr>
        <p:grpSpPr>
          <a:xfrm>
            <a:off x="1247555" y="2421069"/>
            <a:ext cx="540000" cy="540000"/>
            <a:chOff x="1593004" y="733018"/>
            <a:chExt cx="540000" cy="540000"/>
          </a:xfrm>
        </p:grpSpPr>
        <p:sp>
          <p:nvSpPr>
            <p:cNvPr id="10" name="Oval 326">
              <a:extLst>
                <a:ext uri="{FF2B5EF4-FFF2-40B4-BE49-F238E27FC236}">
                  <a16:creationId xmlns:a16="http://schemas.microsoft.com/office/drawing/2014/main" id="{50C9F8D1-E675-4FB3-BDAB-D49CBD21E4E0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A4D0E06A-8E9B-45AE-94D9-C45186E53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2" name="Oval 6">
            <a:extLst>
              <a:ext uri="{FF2B5EF4-FFF2-40B4-BE49-F238E27FC236}">
                <a16:creationId xmlns:a16="http://schemas.microsoft.com/office/drawing/2014/main" id="{482C7349-EB2B-449B-92A6-FC25327707BD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7F13DB24-AB90-47F3-BAD7-661982EC61F2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24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3E48DA63-A549-4442-8AE2-822D617E4A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71900" y="391585"/>
            <a:ext cx="1800200" cy="1797721"/>
            <a:chOff x="2158" y="880"/>
            <a:chExt cx="1453" cy="1451"/>
          </a:xfrm>
        </p:grpSpPr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D8183137-30B0-47CE-876F-18B689D81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80"/>
              <a:ext cx="1453" cy="14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44457924-08D5-432A-ABA3-95E0DA071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880"/>
              <a:ext cx="726" cy="1451"/>
            </a:xfrm>
            <a:custGeom>
              <a:avLst/>
              <a:gdLst>
                <a:gd name="T0" fmla="*/ 0 w 612"/>
                <a:gd name="T1" fmla="*/ 0 h 1224"/>
                <a:gd name="T2" fmla="*/ 0 w 612"/>
                <a:gd name="T3" fmla="*/ 1224 h 1224"/>
                <a:gd name="T4" fmla="*/ 612 w 612"/>
                <a:gd name="T5" fmla="*/ 612 h 1224"/>
                <a:gd name="T6" fmla="*/ 0 w 612"/>
                <a:gd name="T7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1224">
                  <a:moveTo>
                    <a:pt x="0" y="0"/>
                  </a:moveTo>
                  <a:cubicBezTo>
                    <a:pt x="0" y="1224"/>
                    <a:pt x="0" y="1224"/>
                    <a:pt x="0" y="1224"/>
                  </a:cubicBezTo>
                  <a:cubicBezTo>
                    <a:pt x="338" y="1224"/>
                    <a:pt x="612" y="950"/>
                    <a:pt x="612" y="612"/>
                  </a:cubicBezTo>
                  <a:cubicBezTo>
                    <a:pt x="612" y="274"/>
                    <a:pt x="338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45862A2-D093-4FB1-A7D0-D0866D5C8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668"/>
              <a:ext cx="726" cy="238"/>
            </a:xfrm>
            <a:custGeom>
              <a:avLst/>
              <a:gdLst>
                <a:gd name="T0" fmla="*/ 574 w 612"/>
                <a:gd name="T1" fmla="*/ 200 h 200"/>
                <a:gd name="T2" fmla="*/ 612 w 612"/>
                <a:gd name="T3" fmla="*/ 185 h 200"/>
                <a:gd name="T4" fmla="*/ 427 w 612"/>
                <a:gd name="T5" fmla="*/ 0 h 200"/>
                <a:gd name="T6" fmla="*/ 414 w 612"/>
                <a:gd name="T7" fmla="*/ 9 h 200"/>
                <a:gd name="T8" fmla="*/ 381 w 612"/>
                <a:gd name="T9" fmla="*/ 33 h 200"/>
                <a:gd name="T10" fmla="*/ 346 w 612"/>
                <a:gd name="T11" fmla="*/ 51 h 200"/>
                <a:gd name="T12" fmla="*/ 306 w 612"/>
                <a:gd name="T13" fmla="*/ 60 h 200"/>
                <a:gd name="T14" fmla="*/ 306 w 612"/>
                <a:gd name="T15" fmla="*/ 60 h 200"/>
                <a:gd name="T16" fmla="*/ 305 w 612"/>
                <a:gd name="T17" fmla="*/ 60 h 200"/>
                <a:gd name="T18" fmla="*/ 265 w 612"/>
                <a:gd name="T19" fmla="*/ 51 h 200"/>
                <a:gd name="T20" fmla="*/ 231 w 612"/>
                <a:gd name="T21" fmla="*/ 33 h 200"/>
                <a:gd name="T22" fmla="*/ 197 w 612"/>
                <a:gd name="T23" fmla="*/ 9 h 200"/>
                <a:gd name="T24" fmla="*/ 185 w 612"/>
                <a:gd name="T25" fmla="*/ 0 h 200"/>
                <a:gd name="T26" fmla="*/ 0 w 612"/>
                <a:gd name="T27" fmla="*/ 185 h 200"/>
                <a:gd name="T28" fmla="*/ 38 w 612"/>
                <a:gd name="T29" fmla="*/ 200 h 200"/>
                <a:gd name="T30" fmla="*/ 574 w 612"/>
                <a:gd name="T3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2" h="200">
                  <a:moveTo>
                    <a:pt x="574" y="200"/>
                  </a:moveTo>
                  <a:cubicBezTo>
                    <a:pt x="588" y="200"/>
                    <a:pt x="601" y="195"/>
                    <a:pt x="612" y="185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23" y="3"/>
                    <a:pt x="418" y="7"/>
                    <a:pt x="414" y="9"/>
                  </a:cubicBezTo>
                  <a:cubicBezTo>
                    <a:pt x="400" y="20"/>
                    <a:pt x="389" y="28"/>
                    <a:pt x="381" y="33"/>
                  </a:cubicBezTo>
                  <a:cubicBezTo>
                    <a:pt x="372" y="39"/>
                    <a:pt x="361" y="45"/>
                    <a:pt x="346" y="51"/>
                  </a:cubicBezTo>
                  <a:cubicBezTo>
                    <a:pt x="332" y="57"/>
                    <a:pt x="319" y="60"/>
                    <a:pt x="306" y="60"/>
                  </a:cubicBezTo>
                  <a:cubicBezTo>
                    <a:pt x="306" y="60"/>
                    <a:pt x="306" y="60"/>
                    <a:pt x="306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293" y="60"/>
                    <a:pt x="280" y="57"/>
                    <a:pt x="265" y="51"/>
                  </a:cubicBezTo>
                  <a:cubicBezTo>
                    <a:pt x="251" y="45"/>
                    <a:pt x="240" y="39"/>
                    <a:pt x="231" y="33"/>
                  </a:cubicBezTo>
                  <a:cubicBezTo>
                    <a:pt x="222" y="28"/>
                    <a:pt x="211" y="20"/>
                    <a:pt x="197" y="9"/>
                  </a:cubicBezTo>
                  <a:cubicBezTo>
                    <a:pt x="193" y="7"/>
                    <a:pt x="189" y="4"/>
                    <a:pt x="185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10" y="195"/>
                    <a:pt x="23" y="200"/>
                    <a:pt x="38" y="200"/>
                  </a:cubicBezTo>
                  <a:lnTo>
                    <a:pt x="574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19EC5C9A-760D-4234-9719-826430EC3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1493"/>
              <a:ext cx="193" cy="333"/>
            </a:xfrm>
            <a:custGeom>
              <a:avLst/>
              <a:gdLst>
                <a:gd name="T0" fmla="*/ 37 w 163"/>
                <a:gd name="T1" fmla="*/ 32 h 281"/>
                <a:gd name="T2" fmla="*/ 0 w 163"/>
                <a:gd name="T3" fmla="*/ 0 h 281"/>
                <a:gd name="T4" fmla="*/ 0 w 163"/>
                <a:gd name="T5" fmla="*/ 281 h 281"/>
                <a:gd name="T6" fmla="*/ 163 w 163"/>
                <a:gd name="T7" fmla="*/ 119 h 281"/>
                <a:gd name="T8" fmla="*/ 37 w 163"/>
                <a:gd name="T9" fmla="*/ 3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81">
                  <a:moveTo>
                    <a:pt x="37" y="32"/>
                  </a:moveTo>
                  <a:cubicBezTo>
                    <a:pt x="23" y="23"/>
                    <a:pt x="11" y="12"/>
                    <a:pt x="0" y="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30" y="96"/>
                    <a:pt x="88" y="67"/>
                    <a:pt x="37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ACE66A5-1699-4872-8854-89CB64E43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493"/>
              <a:ext cx="193" cy="333"/>
            </a:xfrm>
            <a:custGeom>
              <a:avLst/>
              <a:gdLst>
                <a:gd name="T0" fmla="*/ 126 w 163"/>
                <a:gd name="T1" fmla="*/ 32 h 281"/>
                <a:gd name="T2" fmla="*/ 0 w 163"/>
                <a:gd name="T3" fmla="*/ 119 h 281"/>
                <a:gd name="T4" fmla="*/ 163 w 163"/>
                <a:gd name="T5" fmla="*/ 281 h 281"/>
                <a:gd name="T6" fmla="*/ 163 w 163"/>
                <a:gd name="T7" fmla="*/ 0 h 281"/>
                <a:gd name="T8" fmla="*/ 126 w 163"/>
                <a:gd name="T9" fmla="*/ 3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81">
                  <a:moveTo>
                    <a:pt x="126" y="32"/>
                  </a:moveTo>
                  <a:cubicBezTo>
                    <a:pt x="77" y="65"/>
                    <a:pt x="34" y="94"/>
                    <a:pt x="0" y="119"/>
                  </a:cubicBezTo>
                  <a:cubicBezTo>
                    <a:pt x="163" y="281"/>
                    <a:pt x="163" y="281"/>
                    <a:pt x="163" y="281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2" y="12"/>
                    <a:pt x="140" y="22"/>
                    <a:pt x="12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0F1BC777-2F5C-4E85-8892-006E2B1EB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306"/>
              <a:ext cx="774" cy="387"/>
            </a:xfrm>
            <a:custGeom>
              <a:avLst/>
              <a:gdLst>
                <a:gd name="T0" fmla="*/ 594 w 652"/>
                <a:gd name="T1" fmla="*/ 0 h 327"/>
                <a:gd name="T2" fmla="*/ 58 w 652"/>
                <a:gd name="T3" fmla="*/ 0 h 327"/>
                <a:gd name="T4" fmla="*/ 15 w 652"/>
                <a:gd name="T5" fmla="*/ 19 h 327"/>
                <a:gd name="T6" fmla="*/ 0 w 652"/>
                <a:gd name="T7" fmla="*/ 67 h 327"/>
                <a:gd name="T8" fmla="*/ 20 w 652"/>
                <a:gd name="T9" fmla="*/ 116 h 327"/>
                <a:gd name="T10" fmla="*/ 62 w 652"/>
                <a:gd name="T11" fmla="*/ 158 h 327"/>
                <a:gd name="T12" fmla="*/ 137 w 652"/>
                <a:gd name="T13" fmla="*/ 210 h 327"/>
                <a:gd name="T14" fmla="*/ 195 w 652"/>
                <a:gd name="T15" fmla="*/ 251 h 327"/>
                <a:gd name="T16" fmla="*/ 232 w 652"/>
                <a:gd name="T17" fmla="*/ 277 h 327"/>
                <a:gd name="T18" fmla="*/ 238 w 652"/>
                <a:gd name="T19" fmla="*/ 281 h 327"/>
                <a:gd name="T20" fmla="*/ 248 w 652"/>
                <a:gd name="T21" fmla="*/ 288 h 327"/>
                <a:gd name="T22" fmla="*/ 267 w 652"/>
                <a:gd name="T23" fmla="*/ 302 h 327"/>
                <a:gd name="T24" fmla="*/ 286 w 652"/>
                <a:gd name="T25" fmla="*/ 314 h 327"/>
                <a:gd name="T26" fmla="*/ 307 w 652"/>
                <a:gd name="T27" fmla="*/ 323 h 327"/>
                <a:gd name="T28" fmla="*/ 325 w 652"/>
                <a:gd name="T29" fmla="*/ 327 h 327"/>
                <a:gd name="T30" fmla="*/ 326 w 652"/>
                <a:gd name="T31" fmla="*/ 327 h 327"/>
                <a:gd name="T32" fmla="*/ 326 w 652"/>
                <a:gd name="T33" fmla="*/ 327 h 327"/>
                <a:gd name="T34" fmla="*/ 344 w 652"/>
                <a:gd name="T35" fmla="*/ 323 h 327"/>
                <a:gd name="T36" fmla="*/ 365 w 652"/>
                <a:gd name="T37" fmla="*/ 314 h 327"/>
                <a:gd name="T38" fmla="*/ 384 w 652"/>
                <a:gd name="T39" fmla="*/ 302 h 327"/>
                <a:gd name="T40" fmla="*/ 404 w 652"/>
                <a:gd name="T41" fmla="*/ 288 h 327"/>
                <a:gd name="T42" fmla="*/ 414 w 652"/>
                <a:gd name="T43" fmla="*/ 281 h 327"/>
                <a:gd name="T44" fmla="*/ 419 w 652"/>
                <a:gd name="T45" fmla="*/ 277 h 327"/>
                <a:gd name="T46" fmla="*/ 456 w 652"/>
                <a:gd name="T47" fmla="*/ 251 h 327"/>
                <a:gd name="T48" fmla="*/ 590 w 652"/>
                <a:gd name="T49" fmla="*/ 158 h 327"/>
                <a:gd name="T50" fmla="*/ 634 w 652"/>
                <a:gd name="T51" fmla="*/ 114 h 327"/>
                <a:gd name="T52" fmla="*/ 652 w 652"/>
                <a:gd name="T53" fmla="*/ 59 h 327"/>
                <a:gd name="T54" fmla="*/ 635 w 652"/>
                <a:gd name="T55" fmla="*/ 17 h 327"/>
                <a:gd name="T56" fmla="*/ 594 w 652"/>
                <a:gd name="T5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2" h="327">
                  <a:moveTo>
                    <a:pt x="5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39" y="0"/>
                    <a:pt x="25" y="7"/>
                    <a:pt x="15" y="19"/>
                  </a:cubicBezTo>
                  <a:cubicBezTo>
                    <a:pt x="5" y="32"/>
                    <a:pt x="0" y="48"/>
                    <a:pt x="0" y="67"/>
                  </a:cubicBezTo>
                  <a:cubicBezTo>
                    <a:pt x="0" y="82"/>
                    <a:pt x="6" y="98"/>
                    <a:pt x="20" y="116"/>
                  </a:cubicBezTo>
                  <a:cubicBezTo>
                    <a:pt x="33" y="134"/>
                    <a:pt x="47" y="148"/>
                    <a:pt x="62" y="158"/>
                  </a:cubicBezTo>
                  <a:cubicBezTo>
                    <a:pt x="70" y="164"/>
                    <a:pt x="95" y="182"/>
                    <a:pt x="137" y="210"/>
                  </a:cubicBezTo>
                  <a:cubicBezTo>
                    <a:pt x="159" y="226"/>
                    <a:pt x="179" y="239"/>
                    <a:pt x="195" y="251"/>
                  </a:cubicBezTo>
                  <a:cubicBezTo>
                    <a:pt x="210" y="261"/>
                    <a:pt x="222" y="270"/>
                    <a:pt x="232" y="277"/>
                  </a:cubicBezTo>
                  <a:cubicBezTo>
                    <a:pt x="233" y="278"/>
                    <a:pt x="235" y="279"/>
                    <a:pt x="238" y="281"/>
                  </a:cubicBezTo>
                  <a:cubicBezTo>
                    <a:pt x="240" y="283"/>
                    <a:pt x="244" y="285"/>
                    <a:pt x="248" y="288"/>
                  </a:cubicBezTo>
                  <a:cubicBezTo>
                    <a:pt x="256" y="294"/>
                    <a:pt x="262" y="298"/>
                    <a:pt x="267" y="302"/>
                  </a:cubicBezTo>
                  <a:cubicBezTo>
                    <a:pt x="273" y="305"/>
                    <a:pt x="279" y="309"/>
                    <a:pt x="286" y="314"/>
                  </a:cubicBezTo>
                  <a:cubicBezTo>
                    <a:pt x="294" y="318"/>
                    <a:pt x="301" y="321"/>
                    <a:pt x="307" y="323"/>
                  </a:cubicBezTo>
                  <a:cubicBezTo>
                    <a:pt x="314" y="326"/>
                    <a:pt x="320" y="327"/>
                    <a:pt x="325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32" y="327"/>
                    <a:pt x="338" y="326"/>
                    <a:pt x="344" y="323"/>
                  </a:cubicBezTo>
                  <a:cubicBezTo>
                    <a:pt x="351" y="321"/>
                    <a:pt x="358" y="318"/>
                    <a:pt x="365" y="314"/>
                  </a:cubicBezTo>
                  <a:cubicBezTo>
                    <a:pt x="373" y="309"/>
                    <a:pt x="379" y="305"/>
                    <a:pt x="384" y="302"/>
                  </a:cubicBezTo>
                  <a:cubicBezTo>
                    <a:pt x="389" y="298"/>
                    <a:pt x="396" y="294"/>
                    <a:pt x="404" y="288"/>
                  </a:cubicBezTo>
                  <a:cubicBezTo>
                    <a:pt x="408" y="285"/>
                    <a:pt x="411" y="283"/>
                    <a:pt x="414" y="281"/>
                  </a:cubicBezTo>
                  <a:cubicBezTo>
                    <a:pt x="416" y="279"/>
                    <a:pt x="418" y="278"/>
                    <a:pt x="419" y="277"/>
                  </a:cubicBezTo>
                  <a:cubicBezTo>
                    <a:pt x="427" y="271"/>
                    <a:pt x="440" y="263"/>
                    <a:pt x="456" y="251"/>
                  </a:cubicBezTo>
                  <a:cubicBezTo>
                    <a:pt x="486" y="230"/>
                    <a:pt x="531" y="199"/>
                    <a:pt x="590" y="158"/>
                  </a:cubicBezTo>
                  <a:cubicBezTo>
                    <a:pt x="608" y="146"/>
                    <a:pt x="622" y="131"/>
                    <a:pt x="634" y="114"/>
                  </a:cubicBezTo>
                  <a:cubicBezTo>
                    <a:pt x="646" y="96"/>
                    <a:pt x="652" y="78"/>
                    <a:pt x="652" y="59"/>
                  </a:cubicBezTo>
                  <a:cubicBezTo>
                    <a:pt x="652" y="43"/>
                    <a:pt x="646" y="29"/>
                    <a:pt x="635" y="17"/>
                  </a:cubicBezTo>
                  <a:cubicBezTo>
                    <a:pt x="623" y="6"/>
                    <a:pt x="610" y="0"/>
                    <a:pt x="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2368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A5B7B8-671F-4FD4-81FF-7FF6BE27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0665"/>
            <a:ext cx="1140051" cy="15485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4857EBA8-DE53-48A5-9881-58EBB75D99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71900" y="50665"/>
            <a:ext cx="1800200" cy="1797721"/>
            <a:chOff x="2158" y="880"/>
            <a:chExt cx="1453" cy="1451"/>
          </a:xfrm>
        </p:grpSpPr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C272F391-CCEF-42AE-90B8-B84DA63B5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880"/>
              <a:ext cx="1453" cy="14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8946C91E-07E6-4679-932D-38ED8EE95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880"/>
              <a:ext cx="726" cy="1451"/>
            </a:xfrm>
            <a:custGeom>
              <a:avLst/>
              <a:gdLst>
                <a:gd name="T0" fmla="*/ 0 w 612"/>
                <a:gd name="T1" fmla="*/ 0 h 1224"/>
                <a:gd name="T2" fmla="*/ 0 w 612"/>
                <a:gd name="T3" fmla="*/ 1224 h 1224"/>
                <a:gd name="T4" fmla="*/ 612 w 612"/>
                <a:gd name="T5" fmla="*/ 612 h 1224"/>
                <a:gd name="T6" fmla="*/ 0 w 612"/>
                <a:gd name="T7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2" h="1224">
                  <a:moveTo>
                    <a:pt x="0" y="0"/>
                  </a:moveTo>
                  <a:cubicBezTo>
                    <a:pt x="0" y="1224"/>
                    <a:pt x="0" y="1224"/>
                    <a:pt x="0" y="1224"/>
                  </a:cubicBezTo>
                  <a:cubicBezTo>
                    <a:pt x="338" y="1224"/>
                    <a:pt x="612" y="950"/>
                    <a:pt x="612" y="612"/>
                  </a:cubicBezTo>
                  <a:cubicBezTo>
                    <a:pt x="612" y="274"/>
                    <a:pt x="338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968DF5D5-0BD5-4FF4-806D-1C59911C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668"/>
              <a:ext cx="726" cy="238"/>
            </a:xfrm>
            <a:custGeom>
              <a:avLst/>
              <a:gdLst>
                <a:gd name="T0" fmla="*/ 574 w 612"/>
                <a:gd name="T1" fmla="*/ 200 h 200"/>
                <a:gd name="T2" fmla="*/ 612 w 612"/>
                <a:gd name="T3" fmla="*/ 185 h 200"/>
                <a:gd name="T4" fmla="*/ 427 w 612"/>
                <a:gd name="T5" fmla="*/ 0 h 200"/>
                <a:gd name="T6" fmla="*/ 414 w 612"/>
                <a:gd name="T7" fmla="*/ 9 h 200"/>
                <a:gd name="T8" fmla="*/ 381 w 612"/>
                <a:gd name="T9" fmla="*/ 33 h 200"/>
                <a:gd name="T10" fmla="*/ 346 w 612"/>
                <a:gd name="T11" fmla="*/ 51 h 200"/>
                <a:gd name="T12" fmla="*/ 306 w 612"/>
                <a:gd name="T13" fmla="*/ 60 h 200"/>
                <a:gd name="T14" fmla="*/ 306 w 612"/>
                <a:gd name="T15" fmla="*/ 60 h 200"/>
                <a:gd name="T16" fmla="*/ 305 w 612"/>
                <a:gd name="T17" fmla="*/ 60 h 200"/>
                <a:gd name="T18" fmla="*/ 265 w 612"/>
                <a:gd name="T19" fmla="*/ 51 h 200"/>
                <a:gd name="T20" fmla="*/ 231 w 612"/>
                <a:gd name="T21" fmla="*/ 33 h 200"/>
                <a:gd name="T22" fmla="*/ 197 w 612"/>
                <a:gd name="T23" fmla="*/ 9 h 200"/>
                <a:gd name="T24" fmla="*/ 185 w 612"/>
                <a:gd name="T25" fmla="*/ 0 h 200"/>
                <a:gd name="T26" fmla="*/ 0 w 612"/>
                <a:gd name="T27" fmla="*/ 185 h 200"/>
                <a:gd name="T28" fmla="*/ 38 w 612"/>
                <a:gd name="T29" fmla="*/ 200 h 200"/>
                <a:gd name="T30" fmla="*/ 574 w 612"/>
                <a:gd name="T3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2" h="200">
                  <a:moveTo>
                    <a:pt x="574" y="200"/>
                  </a:moveTo>
                  <a:cubicBezTo>
                    <a:pt x="588" y="200"/>
                    <a:pt x="601" y="195"/>
                    <a:pt x="612" y="185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23" y="3"/>
                    <a:pt x="418" y="7"/>
                    <a:pt x="414" y="9"/>
                  </a:cubicBezTo>
                  <a:cubicBezTo>
                    <a:pt x="400" y="20"/>
                    <a:pt x="389" y="28"/>
                    <a:pt x="381" y="33"/>
                  </a:cubicBezTo>
                  <a:cubicBezTo>
                    <a:pt x="372" y="39"/>
                    <a:pt x="361" y="45"/>
                    <a:pt x="346" y="51"/>
                  </a:cubicBezTo>
                  <a:cubicBezTo>
                    <a:pt x="332" y="57"/>
                    <a:pt x="319" y="60"/>
                    <a:pt x="306" y="60"/>
                  </a:cubicBezTo>
                  <a:cubicBezTo>
                    <a:pt x="306" y="60"/>
                    <a:pt x="306" y="60"/>
                    <a:pt x="306" y="60"/>
                  </a:cubicBezTo>
                  <a:cubicBezTo>
                    <a:pt x="305" y="60"/>
                    <a:pt x="305" y="60"/>
                    <a:pt x="305" y="60"/>
                  </a:cubicBezTo>
                  <a:cubicBezTo>
                    <a:pt x="293" y="60"/>
                    <a:pt x="280" y="57"/>
                    <a:pt x="265" y="51"/>
                  </a:cubicBezTo>
                  <a:cubicBezTo>
                    <a:pt x="251" y="45"/>
                    <a:pt x="240" y="39"/>
                    <a:pt x="231" y="33"/>
                  </a:cubicBezTo>
                  <a:cubicBezTo>
                    <a:pt x="222" y="28"/>
                    <a:pt x="211" y="20"/>
                    <a:pt x="197" y="9"/>
                  </a:cubicBezTo>
                  <a:cubicBezTo>
                    <a:pt x="193" y="7"/>
                    <a:pt x="189" y="4"/>
                    <a:pt x="185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10" y="195"/>
                    <a:pt x="23" y="200"/>
                    <a:pt x="38" y="200"/>
                  </a:cubicBezTo>
                  <a:lnTo>
                    <a:pt x="574" y="2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75AA459C-4E1B-4195-9C00-56C8EBDFA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7" y="1493"/>
              <a:ext cx="193" cy="333"/>
            </a:xfrm>
            <a:custGeom>
              <a:avLst/>
              <a:gdLst>
                <a:gd name="T0" fmla="*/ 37 w 163"/>
                <a:gd name="T1" fmla="*/ 32 h 281"/>
                <a:gd name="T2" fmla="*/ 0 w 163"/>
                <a:gd name="T3" fmla="*/ 0 h 281"/>
                <a:gd name="T4" fmla="*/ 0 w 163"/>
                <a:gd name="T5" fmla="*/ 281 h 281"/>
                <a:gd name="T6" fmla="*/ 163 w 163"/>
                <a:gd name="T7" fmla="*/ 119 h 281"/>
                <a:gd name="T8" fmla="*/ 37 w 163"/>
                <a:gd name="T9" fmla="*/ 3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81">
                  <a:moveTo>
                    <a:pt x="37" y="32"/>
                  </a:moveTo>
                  <a:cubicBezTo>
                    <a:pt x="23" y="23"/>
                    <a:pt x="11" y="12"/>
                    <a:pt x="0" y="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30" y="96"/>
                    <a:pt x="88" y="67"/>
                    <a:pt x="37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AA773A08-4871-4C80-A887-5A54CF41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1493"/>
              <a:ext cx="193" cy="333"/>
            </a:xfrm>
            <a:custGeom>
              <a:avLst/>
              <a:gdLst>
                <a:gd name="T0" fmla="*/ 126 w 163"/>
                <a:gd name="T1" fmla="*/ 32 h 281"/>
                <a:gd name="T2" fmla="*/ 0 w 163"/>
                <a:gd name="T3" fmla="*/ 119 h 281"/>
                <a:gd name="T4" fmla="*/ 163 w 163"/>
                <a:gd name="T5" fmla="*/ 281 h 281"/>
                <a:gd name="T6" fmla="*/ 163 w 163"/>
                <a:gd name="T7" fmla="*/ 0 h 281"/>
                <a:gd name="T8" fmla="*/ 126 w 163"/>
                <a:gd name="T9" fmla="*/ 32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81">
                  <a:moveTo>
                    <a:pt x="126" y="32"/>
                  </a:moveTo>
                  <a:cubicBezTo>
                    <a:pt x="77" y="65"/>
                    <a:pt x="34" y="94"/>
                    <a:pt x="0" y="119"/>
                  </a:cubicBezTo>
                  <a:cubicBezTo>
                    <a:pt x="163" y="281"/>
                    <a:pt x="163" y="281"/>
                    <a:pt x="163" y="281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2" y="12"/>
                    <a:pt x="140" y="22"/>
                    <a:pt x="126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741C06AE-8A9A-4065-8324-7C922EF7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306"/>
              <a:ext cx="774" cy="387"/>
            </a:xfrm>
            <a:custGeom>
              <a:avLst/>
              <a:gdLst>
                <a:gd name="T0" fmla="*/ 594 w 652"/>
                <a:gd name="T1" fmla="*/ 0 h 327"/>
                <a:gd name="T2" fmla="*/ 58 w 652"/>
                <a:gd name="T3" fmla="*/ 0 h 327"/>
                <a:gd name="T4" fmla="*/ 15 w 652"/>
                <a:gd name="T5" fmla="*/ 19 h 327"/>
                <a:gd name="T6" fmla="*/ 0 w 652"/>
                <a:gd name="T7" fmla="*/ 67 h 327"/>
                <a:gd name="T8" fmla="*/ 20 w 652"/>
                <a:gd name="T9" fmla="*/ 116 h 327"/>
                <a:gd name="T10" fmla="*/ 62 w 652"/>
                <a:gd name="T11" fmla="*/ 158 h 327"/>
                <a:gd name="T12" fmla="*/ 137 w 652"/>
                <a:gd name="T13" fmla="*/ 210 h 327"/>
                <a:gd name="T14" fmla="*/ 195 w 652"/>
                <a:gd name="T15" fmla="*/ 251 h 327"/>
                <a:gd name="T16" fmla="*/ 232 w 652"/>
                <a:gd name="T17" fmla="*/ 277 h 327"/>
                <a:gd name="T18" fmla="*/ 238 w 652"/>
                <a:gd name="T19" fmla="*/ 281 h 327"/>
                <a:gd name="T20" fmla="*/ 248 w 652"/>
                <a:gd name="T21" fmla="*/ 288 h 327"/>
                <a:gd name="T22" fmla="*/ 267 w 652"/>
                <a:gd name="T23" fmla="*/ 302 h 327"/>
                <a:gd name="T24" fmla="*/ 286 w 652"/>
                <a:gd name="T25" fmla="*/ 314 h 327"/>
                <a:gd name="T26" fmla="*/ 307 w 652"/>
                <a:gd name="T27" fmla="*/ 323 h 327"/>
                <a:gd name="T28" fmla="*/ 325 w 652"/>
                <a:gd name="T29" fmla="*/ 327 h 327"/>
                <a:gd name="T30" fmla="*/ 326 w 652"/>
                <a:gd name="T31" fmla="*/ 327 h 327"/>
                <a:gd name="T32" fmla="*/ 326 w 652"/>
                <a:gd name="T33" fmla="*/ 327 h 327"/>
                <a:gd name="T34" fmla="*/ 344 w 652"/>
                <a:gd name="T35" fmla="*/ 323 h 327"/>
                <a:gd name="T36" fmla="*/ 365 w 652"/>
                <a:gd name="T37" fmla="*/ 314 h 327"/>
                <a:gd name="T38" fmla="*/ 384 w 652"/>
                <a:gd name="T39" fmla="*/ 302 h 327"/>
                <a:gd name="T40" fmla="*/ 404 w 652"/>
                <a:gd name="T41" fmla="*/ 288 h 327"/>
                <a:gd name="T42" fmla="*/ 414 w 652"/>
                <a:gd name="T43" fmla="*/ 281 h 327"/>
                <a:gd name="T44" fmla="*/ 419 w 652"/>
                <a:gd name="T45" fmla="*/ 277 h 327"/>
                <a:gd name="T46" fmla="*/ 456 w 652"/>
                <a:gd name="T47" fmla="*/ 251 h 327"/>
                <a:gd name="T48" fmla="*/ 590 w 652"/>
                <a:gd name="T49" fmla="*/ 158 h 327"/>
                <a:gd name="T50" fmla="*/ 634 w 652"/>
                <a:gd name="T51" fmla="*/ 114 h 327"/>
                <a:gd name="T52" fmla="*/ 652 w 652"/>
                <a:gd name="T53" fmla="*/ 59 h 327"/>
                <a:gd name="T54" fmla="*/ 635 w 652"/>
                <a:gd name="T55" fmla="*/ 17 h 327"/>
                <a:gd name="T56" fmla="*/ 594 w 652"/>
                <a:gd name="T5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2" h="327">
                  <a:moveTo>
                    <a:pt x="594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39" y="0"/>
                    <a:pt x="25" y="7"/>
                    <a:pt x="15" y="19"/>
                  </a:cubicBezTo>
                  <a:cubicBezTo>
                    <a:pt x="5" y="32"/>
                    <a:pt x="0" y="48"/>
                    <a:pt x="0" y="67"/>
                  </a:cubicBezTo>
                  <a:cubicBezTo>
                    <a:pt x="0" y="82"/>
                    <a:pt x="6" y="98"/>
                    <a:pt x="20" y="116"/>
                  </a:cubicBezTo>
                  <a:cubicBezTo>
                    <a:pt x="33" y="134"/>
                    <a:pt x="47" y="148"/>
                    <a:pt x="62" y="158"/>
                  </a:cubicBezTo>
                  <a:cubicBezTo>
                    <a:pt x="70" y="164"/>
                    <a:pt x="95" y="182"/>
                    <a:pt x="137" y="210"/>
                  </a:cubicBezTo>
                  <a:cubicBezTo>
                    <a:pt x="159" y="226"/>
                    <a:pt x="179" y="239"/>
                    <a:pt x="195" y="251"/>
                  </a:cubicBezTo>
                  <a:cubicBezTo>
                    <a:pt x="210" y="261"/>
                    <a:pt x="222" y="270"/>
                    <a:pt x="232" y="277"/>
                  </a:cubicBezTo>
                  <a:cubicBezTo>
                    <a:pt x="233" y="278"/>
                    <a:pt x="235" y="279"/>
                    <a:pt x="238" y="281"/>
                  </a:cubicBezTo>
                  <a:cubicBezTo>
                    <a:pt x="240" y="283"/>
                    <a:pt x="244" y="285"/>
                    <a:pt x="248" y="288"/>
                  </a:cubicBezTo>
                  <a:cubicBezTo>
                    <a:pt x="256" y="294"/>
                    <a:pt x="262" y="298"/>
                    <a:pt x="267" y="302"/>
                  </a:cubicBezTo>
                  <a:cubicBezTo>
                    <a:pt x="273" y="305"/>
                    <a:pt x="279" y="309"/>
                    <a:pt x="286" y="314"/>
                  </a:cubicBezTo>
                  <a:cubicBezTo>
                    <a:pt x="294" y="318"/>
                    <a:pt x="301" y="321"/>
                    <a:pt x="307" y="323"/>
                  </a:cubicBezTo>
                  <a:cubicBezTo>
                    <a:pt x="314" y="326"/>
                    <a:pt x="320" y="327"/>
                    <a:pt x="325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26" y="327"/>
                    <a:pt x="326" y="327"/>
                    <a:pt x="326" y="327"/>
                  </a:cubicBezTo>
                  <a:cubicBezTo>
                    <a:pt x="332" y="327"/>
                    <a:pt x="338" y="326"/>
                    <a:pt x="344" y="323"/>
                  </a:cubicBezTo>
                  <a:cubicBezTo>
                    <a:pt x="351" y="321"/>
                    <a:pt x="358" y="318"/>
                    <a:pt x="365" y="314"/>
                  </a:cubicBezTo>
                  <a:cubicBezTo>
                    <a:pt x="373" y="309"/>
                    <a:pt x="379" y="305"/>
                    <a:pt x="384" y="302"/>
                  </a:cubicBezTo>
                  <a:cubicBezTo>
                    <a:pt x="389" y="298"/>
                    <a:pt x="396" y="294"/>
                    <a:pt x="404" y="288"/>
                  </a:cubicBezTo>
                  <a:cubicBezTo>
                    <a:pt x="408" y="285"/>
                    <a:pt x="411" y="283"/>
                    <a:pt x="414" y="281"/>
                  </a:cubicBezTo>
                  <a:cubicBezTo>
                    <a:pt x="416" y="279"/>
                    <a:pt x="418" y="278"/>
                    <a:pt x="419" y="277"/>
                  </a:cubicBezTo>
                  <a:cubicBezTo>
                    <a:pt x="427" y="271"/>
                    <a:pt x="440" y="263"/>
                    <a:pt x="456" y="251"/>
                  </a:cubicBezTo>
                  <a:cubicBezTo>
                    <a:pt x="486" y="230"/>
                    <a:pt x="531" y="199"/>
                    <a:pt x="590" y="158"/>
                  </a:cubicBezTo>
                  <a:cubicBezTo>
                    <a:pt x="608" y="146"/>
                    <a:pt x="622" y="131"/>
                    <a:pt x="634" y="114"/>
                  </a:cubicBezTo>
                  <a:cubicBezTo>
                    <a:pt x="646" y="96"/>
                    <a:pt x="652" y="78"/>
                    <a:pt x="652" y="59"/>
                  </a:cubicBezTo>
                  <a:cubicBezTo>
                    <a:pt x="652" y="43"/>
                    <a:pt x="646" y="29"/>
                    <a:pt x="635" y="17"/>
                  </a:cubicBezTo>
                  <a:cubicBezTo>
                    <a:pt x="623" y="6"/>
                    <a:pt x="610" y="0"/>
                    <a:pt x="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0" name="Rectángulo 1">
            <a:extLst>
              <a:ext uri="{FF2B5EF4-FFF2-40B4-BE49-F238E27FC236}">
                <a16:creationId xmlns:a16="http://schemas.microsoft.com/office/drawing/2014/main" id="{0BB057D8-E213-4B13-A49D-7D902486A03E}"/>
              </a:ext>
            </a:extLst>
          </p:cNvPr>
          <p:cNvSpPr/>
          <p:nvPr/>
        </p:nvSpPr>
        <p:spPr>
          <a:xfrm>
            <a:off x="539552" y="2486799"/>
            <a:ext cx="83529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Respuestas  a  residentes que escribieron a los correos electrónicos de las ejecutivas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EE31CC-F6C4-4CAF-8848-49B2062C6ACB}"/>
              </a:ext>
            </a:extLst>
          </p:cNvPr>
          <p:cNvSpPr txBox="1"/>
          <p:nvPr/>
        </p:nvSpPr>
        <p:spPr>
          <a:xfrm>
            <a:off x="981049" y="3933056"/>
            <a:ext cx="7181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/>
              <a:t>Las respuestas  fueron enviadas a los residentes  a los respectivos </a:t>
            </a:r>
          </a:p>
          <a:p>
            <a:pPr algn="ctr"/>
            <a:r>
              <a:rPr lang="es-EC" sz="2000" b="1" dirty="0"/>
              <a:t>correos electrónicos.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31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F806FB2-D1DC-4346-A2C4-FEC393D3A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163" y="-26389"/>
            <a:ext cx="9372325" cy="6841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E763B8-EDD0-4E01-A2BA-9897D6C9983C}"/>
              </a:ext>
            </a:extLst>
          </p:cNvPr>
          <p:cNvSpPr/>
          <p:nvPr/>
        </p:nvSpPr>
        <p:spPr>
          <a:xfrm>
            <a:off x="251520" y="466363"/>
            <a:ext cx="8172400" cy="6463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Puerto Azul, </a:t>
            </a:r>
            <a:r>
              <a:rPr lang="es-EC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transparente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seguro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y 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solidario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A948F0D-A6AC-4545-A5EE-E9B853DE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630" y="3439833"/>
            <a:ext cx="1935258" cy="2628638"/>
          </a:xfrm>
          <a:prstGeom prst="rect">
            <a:avLst/>
          </a:prstGeom>
          <a:ln>
            <a:noFill/>
          </a:ln>
          <a:effectLst>
            <a:outerShdw blurRad="609600" dist="381000" dir="13500000" sx="130000" sy="130000" algn="tl" rotWithShape="0">
              <a:schemeClr val="bg1">
                <a:alpha val="70000"/>
              </a:scheme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416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">
            <a:extLst>
              <a:ext uri="{FF2B5EF4-FFF2-40B4-BE49-F238E27FC236}">
                <a16:creationId xmlns:a16="http://schemas.microsoft.com/office/drawing/2014/main" id="{E17A4BBA-7640-4408-9428-0DD648E113CF}"/>
              </a:ext>
            </a:extLst>
          </p:cNvPr>
          <p:cNvGrpSpPr/>
          <p:nvPr/>
        </p:nvGrpSpPr>
        <p:grpSpPr>
          <a:xfrm>
            <a:off x="1997744" y="883063"/>
            <a:ext cx="540000" cy="540000"/>
            <a:chOff x="1593004" y="733018"/>
            <a:chExt cx="540000" cy="540000"/>
          </a:xfrm>
        </p:grpSpPr>
        <p:sp>
          <p:nvSpPr>
            <p:cNvPr id="5" name="Oval 326">
              <a:extLst>
                <a:ext uri="{FF2B5EF4-FFF2-40B4-BE49-F238E27FC236}">
                  <a16:creationId xmlns:a16="http://schemas.microsoft.com/office/drawing/2014/main" id="{2D85E361-99CA-41A1-AAF9-5E26F8C26AD5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13BAD0BA-9213-4242-85F6-A4E5FA1DF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9D6FC95-38D9-4D47-9E09-5B8120D8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38" y="229442"/>
            <a:ext cx="1140051" cy="1548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2C7C09-A1ED-4158-96B2-E7C39D771D7C}"/>
              </a:ext>
            </a:extLst>
          </p:cNvPr>
          <p:cNvSpPr txBox="1"/>
          <p:nvPr/>
        </p:nvSpPr>
        <p:spPr>
          <a:xfrm>
            <a:off x="899592" y="2132856"/>
            <a:ext cx="792088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ARTÍCULO 61.- DEL FORO COMUNITARIO MENSUAL.- El tercer sábado de cada mes, habrá un foro con la presencia del Administrador del Comité Puerto Azul, quien informará a la comunidad acerca </a:t>
            </a:r>
            <a:r>
              <a:rPr lang="es-ES" sz="2000" b="1" dirty="0">
                <a:highlight>
                  <a:srgbClr val="FFFF00"/>
                </a:highlight>
              </a:rPr>
              <a:t>de las acciones que se hayan realizado, las que se estén realizando y los proyectos </a:t>
            </a:r>
            <a:r>
              <a:rPr lang="es-ES" sz="2000" b="1" dirty="0"/>
              <a:t>que se pretendiera ejecutar. En este evento, la comunidad podrá presentar al Administrador los cuestionamientos, sugerencias y demás inquietudes que estime conveniente, a fin de que puedan ser absueltas o resueltas en el mismo acto. Aquello que no pudiera ser resuelto por el Administrador, por falta de competencia para hacerlo, será trasladado por este para el respectivo conocimiento y resolución del Presidente y, si fuera del caso, del Directorio o de la Asamblea General. En el siguiente Foro, el Administrador informará de las acciones que se hubieren tomado sobre el particular.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0C529-C8A9-41F1-B2C6-D0D4009F4E06}"/>
              </a:ext>
            </a:extLst>
          </p:cNvPr>
          <p:cNvSpPr txBox="1"/>
          <p:nvPr/>
        </p:nvSpPr>
        <p:spPr>
          <a:xfrm>
            <a:off x="1881397" y="961398"/>
            <a:ext cx="6727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Marco legal del Foro</a:t>
            </a:r>
          </a:p>
        </p:txBody>
      </p:sp>
    </p:spTree>
    <p:extLst>
      <p:ext uri="{BB962C8B-B14F-4D97-AF65-F5344CB8AC3E}">
        <p14:creationId xmlns:p14="http://schemas.microsoft.com/office/powerpoint/2010/main" val="165895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BECD27-A0DA-4895-98FF-3C8A5CEDC8F4}"/>
              </a:ext>
            </a:extLst>
          </p:cNvPr>
          <p:cNvSpPr txBox="1"/>
          <p:nvPr/>
        </p:nvSpPr>
        <p:spPr>
          <a:xfrm flipH="1">
            <a:off x="557038" y="3212976"/>
            <a:ext cx="802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Se recibió del MIDUVI  el registro del directorio del Comité de Puerto Azul . Febrero 10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26561-E326-4717-8730-06BB537C70D5}"/>
              </a:ext>
            </a:extLst>
          </p:cNvPr>
          <p:cNvSpPr txBox="1"/>
          <p:nvPr/>
        </p:nvSpPr>
        <p:spPr>
          <a:xfrm>
            <a:off x="2267744" y="961398"/>
            <a:ext cx="6727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grpSp>
        <p:nvGrpSpPr>
          <p:cNvPr id="4" name="Grupo 5">
            <a:extLst>
              <a:ext uri="{FF2B5EF4-FFF2-40B4-BE49-F238E27FC236}">
                <a16:creationId xmlns:a16="http://schemas.microsoft.com/office/drawing/2014/main" id="{E17A4BBA-7640-4408-9428-0DD648E113CF}"/>
              </a:ext>
            </a:extLst>
          </p:cNvPr>
          <p:cNvGrpSpPr/>
          <p:nvPr/>
        </p:nvGrpSpPr>
        <p:grpSpPr>
          <a:xfrm>
            <a:off x="1997744" y="883063"/>
            <a:ext cx="540000" cy="540000"/>
            <a:chOff x="1593004" y="733018"/>
            <a:chExt cx="540000" cy="540000"/>
          </a:xfrm>
        </p:grpSpPr>
        <p:sp>
          <p:nvSpPr>
            <p:cNvPr id="5" name="Oval 326">
              <a:extLst>
                <a:ext uri="{FF2B5EF4-FFF2-40B4-BE49-F238E27FC236}">
                  <a16:creationId xmlns:a16="http://schemas.microsoft.com/office/drawing/2014/main" id="{2D85E361-99CA-41A1-AAF9-5E26F8C26AD5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13BAD0BA-9213-4242-85F6-A4E5FA1DF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9D6FC95-38D9-4D47-9E09-5B8120D8A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38" y="229442"/>
            <a:ext cx="1140051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1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5AD43F6-A3E3-430C-BB4D-2ED4E4BA0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" y="1789956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DC820F-503B-49A4-908B-1F5977B40F16}"/>
              </a:ext>
            </a:extLst>
          </p:cNvPr>
          <p:cNvSpPr txBox="1"/>
          <p:nvPr/>
        </p:nvSpPr>
        <p:spPr>
          <a:xfrm>
            <a:off x="587266" y="2001746"/>
            <a:ext cx="80370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Levantamiento final de  inventario de  activos del Comité, por parte de empresa Acurio y asociados.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Comité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2019-2021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89536-C2CE-4028-8B0B-EFBB9F0A702C}"/>
              </a:ext>
            </a:extLst>
          </p:cNvPr>
          <p:cNvSpPr txBox="1"/>
          <p:nvPr/>
        </p:nvSpPr>
        <p:spPr>
          <a:xfrm>
            <a:off x="696338" y="326363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Reparación de sistema de luminarias del parque </a:t>
            </a:r>
            <a:r>
              <a:rPr lang="es-EC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Fouriani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Comité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2019-2021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CA0D2C8-2EE5-4472-BDD0-BA617E1975E0}"/>
              </a:ext>
            </a:extLst>
          </p:cNvPr>
          <p:cNvGrpSpPr/>
          <p:nvPr/>
        </p:nvGrpSpPr>
        <p:grpSpPr>
          <a:xfrm>
            <a:off x="1853727" y="578690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E8B686E9-17D0-404C-ADC5-97A5BA6BE566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CC49E753-025F-4CFC-B4B8-084F246E5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Oval 6">
            <a:extLst>
              <a:ext uri="{FF2B5EF4-FFF2-40B4-BE49-F238E27FC236}">
                <a16:creationId xmlns:a16="http://schemas.microsoft.com/office/drawing/2014/main" id="{03211996-834F-42DB-A79D-9EEF6B1B337E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9009ACED-6451-4BD7-A22F-75B347FAFB18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5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588A04-7018-4FAD-AB1D-47926B79B79C}"/>
              </a:ext>
            </a:extLst>
          </p:cNvPr>
          <p:cNvSpPr txBox="1"/>
          <p:nvPr/>
        </p:nvSpPr>
        <p:spPr>
          <a:xfrm>
            <a:off x="1938694" y="961398"/>
            <a:ext cx="7056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pic>
        <p:nvPicPr>
          <p:cNvPr id="5122" name="Picture 2" descr="C:\Users\user\Downloads\PHOTO-2022-02-18-16-01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6" y="4221088"/>
            <a:ext cx="3306337" cy="2479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PHOTO-2022-02-18-16-02-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13" y="4241392"/>
            <a:ext cx="3324199" cy="2439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1924" y="2060848"/>
            <a:ext cx="4968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Se realizaron  tres  fumigaciones: </a:t>
            </a:r>
          </a:p>
          <a:p>
            <a:pPr marL="342900" indent="-34290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Febrero  6 MIMG  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Febrero  8 MIMG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Febrero 17 COMITÉ PUERTO AZUL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39583" y="764704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grpSp>
        <p:nvGrpSpPr>
          <p:cNvPr id="4" name="Grupo 9">
            <a:extLst>
              <a:ext uri="{FF2B5EF4-FFF2-40B4-BE49-F238E27FC236}">
                <a16:creationId xmlns:a16="http://schemas.microsoft.com/office/drawing/2014/main" id="{4CA0D2C8-2EE5-4472-BDD0-BA617E1975E0}"/>
              </a:ext>
            </a:extLst>
          </p:cNvPr>
          <p:cNvGrpSpPr/>
          <p:nvPr/>
        </p:nvGrpSpPr>
        <p:grpSpPr>
          <a:xfrm>
            <a:off x="1969583" y="764704"/>
            <a:ext cx="540000" cy="540000"/>
            <a:chOff x="1593004" y="733018"/>
            <a:chExt cx="540000" cy="540000"/>
          </a:xfrm>
        </p:grpSpPr>
        <p:sp>
          <p:nvSpPr>
            <p:cNvPr id="5" name="Oval 326">
              <a:extLst>
                <a:ext uri="{FF2B5EF4-FFF2-40B4-BE49-F238E27FC236}">
                  <a16:creationId xmlns:a16="http://schemas.microsoft.com/office/drawing/2014/main" id="{E8B686E9-17D0-404C-ADC5-97A5BA6BE566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CC49E753-025F-4CFC-B4B8-084F246E5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pic>
        <p:nvPicPr>
          <p:cNvPr id="7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pic>
        <p:nvPicPr>
          <p:cNvPr id="1026" name="Picture 2" descr="C:\Users\user\Downloads\PHOTO-2022-02-18-14-04-21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5" b="33712"/>
          <a:stretch/>
        </p:blipFill>
        <p:spPr bwMode="auto">
          <a:xfrm>
            <a:off x="586544" y="3690123"/>
            <a:ext cx="3325126" cy="302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PHOTO-2022-02-18-13-59-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32" y="3568953"/>
            <a:ext cx="2852936" cy="302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D9EEBA68-4321-4405-965A-1ED5B0580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6" y="1831466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20DEEB-EA2A-47A3-B9D2-8B42BB654722}"/>
              </a:ext>
            </a:extLst>
          </p:cNvPr>
          <p:cNvSpPr txBox="1"/>
          <p:nvPr/>
        </p:nvSpPr>
        <p:spPr>
          <a:xfrm>
            <a:off x="451839" y="1796623"/>
            <a:ext cx="8393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Se han  realizado de manera continua  podas en parques, parterres. También se ha recibido asistencia de CNEL -alumbrado público-  así mismo se atendieron solicitudes de poda enviadas al teléfono del administrador.</a:t>
            </a:r>
          </a:p>
          <a:p>
            <a:pPr marL="342900" indent="-34290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s-EC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BB62B-7F40-49A1-9970-50C8A4F8F16A}"/>
              </a:ext>
            </a:extLst>
          </p:cNvPr>
          <p:cNvSpPr txBox="1"/>
          <p:nvPr/>
        </p:nvSpPr>
        <p:spPr>
          <a:xfrm>
            <a:off x="334968" y="3069152"/>
            <a:ext cx="8393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Del  análisis de convenios  suscritos:  se estableció que  se encuentran vencidos  por tanto ya no constan en la página web.  Una vez  efectuado el registro en MIDUVI  se podrá  solicitar  a las instituciones las renovaciones  de convenios que  brinden beneficios a los residentes,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5E24402-E1C6-4CC4-BAAC-E13F60D3B8B2}"/>
              </a:ext>
            </a:extLst>
          </p:cNvPr>
          <p:cNvGrpSpPr/>
          <p:nvPr/>
        </p:nvGrpSpPr>
        <p:grpSpPr>
          <a:xfrm>
            <a:off x="1839165" y="626027"/>
            <a:ext cx="540000" cy="540000"/>
            <a:chOff x="1593004" y="733018"/>
            <a:chExt cx="540000" cy="540000"/>
          </a:xfrm>
        </p:grpSpPr>
        <p:sp>
          <p:nvSpPr>
            <p:cNvPr id="10" name="Oval 326">
              <a:extLst>
                <a:ext uri="{FF2B5EF4-FFF2-40B4-BE49-F238E27FC236}">
                  <a16:creationId xmlns:a16="http://schemas.microsoft.com/office/drawing/2014/main" id="{25BCC587-F31A-4015-8F3E-85C5D03D1A8F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805B55D9-6519-44F5-86D6-77E459BBC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2" name="Oval 6">
            <a:extLst>
              <a:ext uri="{FF2B5EF4-FFF2-40B4-BE49-F238E27FC236}">
                <a16:creationId xmlns:a16="http://schemas.microsoft.com/office/drawing/2014/main" id="{CC1E9A27-0409-4106-882A-6AC5A9E7F8CA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73B603D2-AC6A-422D-971C-924ECED4EC95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7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8E8BCF-E4C3-469A-83F0-8515A6FF3D04}"/>
              </a:ext>
            </a:extLst>
          </p:cNvPr>
          <p:cNvSpPr txBox="1"/>
          <p:nvPr/>
        </p:nvSpPr>
        <p:spPr>
          <a:xfrm>
            <a:off x="1822760" y="713687"/>
            <a:ext cx="7056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pic>
        <p:nvPicPr>
          <p:cNvPr id="4099" name="Picture 3" descr="C:\Users\user\Downloads\PHOTO-2022-02-18-15-55-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82" y="4276689"/>
            <a:ext cx="3393064" cy="253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4675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8B09111-1329-4E30-BF94-085538263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" y="1765237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78AC80-316D-493C-9218-690DFDC86919}"/>
              </a:ext>
            </a:extLst>
          </p:cNvPr>
          <p:cNvSpPr txBox="1"/>
          <p:nvPr/>
        </p:nvSpPr>
        <p:spPr>
          <a:xfrm flipH="1">
            <a:off x="852246" y="2030199"/>
            <a:ext cx="7536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Con el apoyo de la Comisión de Ornato y mantenimiento se  han instalado 4 tapas de cajas de alcantarillado y 1 de servicio de  telefonía que faltaban en las veredas o que se encontraban fracturadas.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E6DC3C1-1557-4314-955F-A1F6D67B71CD}"/>
              </a:ext>
            </a:extLst>
          </p:cNvPr>
          <p:cNvGrpSpPr/>
          <p:nvPr/>
        </p:nvGrpSpPr>
        <p:grpSpPr>
          <a:xfrm>
            <a:off x="1871918" y="700846"/>
            <a:ext cx="540000" cy="540000"/>
            <a:chOff x="1593004" y="733018"/>
            <a:chExt cx="540000" cy="540000"/>
          </a:xfrm>
        </p:grpSpPr>
        <p:sp>
          <p:nvSpPr>
            <p:cNvPr id="11" name="Oval 326">
              <a:extLst>
                <a:ext uri="{FF2B5EF4-FFF2-40B4-BE49-F238E27FC236}">
                  <a16:creationId xmlns:a16="http://schemas.microsoft.com/office/drawing/2014/main" id="{20E02619-D693-484D-99AE-4B1D75CF544D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1F942B6B-A30E-42DB-A421-BDAF66EE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sp>
        <p:nvSpPr>
          <p:cNvPr id="13" name="Oval 6">
            <a:extLst>
              <a:ext uri="{FF2B5EF4-FFF2-40B4-BE49-F238E27FC236}">
                <a16:creationId xmlns:a16="http://schemas.microsoft.com/office/drawing/2014/main" id="{F96C8344-797A-4523-88DA-D773FBF13DD0}"/>
              </a:ext>
            </a:extLst>
          </p:cNvPr>
          <p:cNvSpPr>
            <a:spLocks noChangeAspect="1"/>
          </p:cNvSpPr>
          <p:nvPr/>
        </p:nvSpPr>
        <p:spPr>
          <a:xfrm>
            <a:off x="8165680" y="6202852"/>
            <a:ext cx="407686" cy="4076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051007C-2FFE-402D-8985-1A69FA36A44B}"/>
              </a:ext>
            </a:extLst>
          </p:cNvPr>
          <p:cNvSpPr txBox="1"/>
          <p:nvPr/>
        </p:nvSpPr>
        <p:spPr>
          <a:xfrm>
            <a:off x="8100392" y="6267758"/>
            <a:ext cx="5239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fld id="{8934E8A8-1004-4322-BFC5-88780F0F0BE2}" type="slidenum">
              <a:rPr lang="id-ID" sz="1000" smtClean="0">
                <a:solidFill>
                  <a:schemeClr val="bg1"/>
                </a:solidFill>
                <a:latin typeface="Lato" pitchFamily="34" charset="0"/>
              </a:rPr>
              <a:t>8</a:t>
            </a:fld>
            <a:endParaRPr lang="en-US" sz="1000" dirty="0">
              <a:solidFill>
                <a:schemeClr val="bg1"/>
              </a:solidFill>
              <a:latin typeface="Lat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406BDC-EF60-45E8-881C-886ECD9B9859}"/>
              </a:ext>
            </a:extLst>
          </p:cNvPr>
          <p:cNvSpPr txBox="1"/>
          <p:nvPr/>
        </p:nvSpPr>
        <p:spPr>
          <a:xfrm>
            <a:off x="1871918" y="741561"/>
            <a:ext cx="7056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pic>
        <p:nvPicPr>
          <p:cNvPr id="2050" name="Picture 2" descr="C:\Users\user\Downloads\PHOTO-2022-02-18-14-04-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6" y="4035321"/>
            <a:ext cx="2974723" cy="2232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wnloads\PHOTO-2022-02-18-14-04-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0" b="29778"/>
          <a:stretch/>
        </p:blipFill>
        <p:spPr bwMode="auto">
          <a:xfrm>
            <a:off x="4861852" y="4020825"/>
            <a:ext cx="2305452" cy="2228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88140" y="6344702"/>
            <a:ext cx="4118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 utilizó la técnica de asfalto en frío </a:t>
            </a:r>
            <a:endParaRPr lang="es-ES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83768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Logrando en total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467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aplicaciones de vacunas.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6A406BDC-EF60-45E8-881C-886ECD9B9859}"/>
              </a:ext>
            </a:extLst>
          </p:cNvPr>
          <p:cNvSpPr txBox="1"/>
          <p:nvPr/>
        </p:nvSpPr>
        <p:spPr>
          <a:xfrm>
            <a:off x="1890967" y="619013"/>
            <a:ext cx="7056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Actividades desarrolladas y concluidas</a:t>
            </a:r>
          </a:p>
        </p:txBody>
      </p:sp>
      <p:grpSp>
        <p:nvGrpSpPr>
          <p:cNvPr id="4" name="Grupo 7">
            <a:extLst>
              <a:ext uri="{FF2B5EF4-FFF2-40B4-BE49-F238E27FC236}">
                <a16:creationId xmlns:a16="http://schemas.microsoft.com/office/drawing/2014/main" id="{5E6DC3C1-1557-4314-955F-A1F6D67B71CD}"/>
              </a:ext>
            </a:extLst>
          </p:cNvPr>
          <p:cNvGrpSpPr/>
          <p:nvPr/>
        </p:nvGrpSpPr>
        <p:grpSpPr>
          <a:xfrm>
            <a:off x="1718626" y="510108"/>
            <a:ext cx="540000" cy="540000"/>
            <a:chOff x="1593004" y="733018"/>
            <a:chExt cx="540000" cy="540000"/>
          </a:xfrm>
        </p:grpSpPr>
        <p:sp>
          <p:nvSpPr>
            <p:cNvPr id="5" name="Oval 326">
              <a:extLst>
                <a:ext uri="{FF2B5EF4-FFF2-40B4-BE49-F238E27FC236}">
                  <a16:creationId xmlns:a16="http://schemas.microsoft.com/office/drawing/2014/main" id="{20E02619-D693-484D-99AE-4B1D75CF544D}"/>
                </a:ext>
              </a:extLst>
            </p:cNvPr>
            <p:cNvSpPr/>
            <p:nvPr/>
          </p:nvSpPr>
          <p:spPr>
            <a:xfrm>
              <a:off x="1593004" y="733018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1F942B6B-A30E-42DB-A421-BDAF66EE5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45" y="893407"/>
              <a:ext cx="214367" cy="222319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</p:grpSp>
      <p:pic>
        <p:nvPicPr>
          <p:cNvPr id="7" name="Picture 1">
            <a:extLst>
              <a:ext uri="{FF2B5EF4-FFF2-40B4-BE49-F238E27FC236}">
                <a16:creationId xmlns:a16="http://schemas.microsoft.com/office/drawing/2014/main" id="{4351ABA2-ED24-4F1E-B17C-548B9540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6470"/>
            <a:ext cx="1140051" cy="1548518"/>
          </a:xfrm>
          <a:prstGeom prst="rect">
            <a:avLst/>
          </a:prstGeom>
        </p:spPr>
      </p:pic>
      <p:pic>
        <p:nvPicPr>
          <p:cNvPr id="3074" name="Picture 2" descr="C:\Users\user\Downloads\PHOTO-2022-02-18-14-04-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7" b="14995"/>
          <a:stretch/>
        </p:blipFill>
        <p:spPr bwMode="auto">
          <a:xfrm>
            <a:off x="323528" y="2492896"/>
            <a:ext cx="2696133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PHOTO-2022-02-18-13-59-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t="15399" r="4222" b="6951"/>
          <a:stretch/>
        </p:blipFill>
        <p:spPr bwMode="auto">
          <a:xfrm>
            <a:off x="5583249" y="2420888"/>
            <a:ext cx="3237223" cy="2876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wnloads\PHOTO-2022-02-18-13-59-53 (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" t="47094" r="7577" b="-538"/>
          <a:stretch/>
        </p:blipFill>
        <p:spPr bwMode="auto">
          <a:xfrm>
            <a:off x="3019661" y="4293096"/>
            <a:ext cx="3009037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4431</TotalTime>
  <Words>1026</Words>
  <Application>Microsoft Office PowerPoint</Application>
  <PresentationFormat>On-screen Show (4:3)</PresentationFormat>
  <Paragraphs>154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Adobe Devanagari</vt:lpstr>
      <vt:lpstr>Arial</vt:lpstr>
      <vt:lpstr>Calibri</vt:lpstr>
      <vt:lpstr>Calibri Light</vt:lpstr>
      <vt:lpstr>Lato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PROFESOR: Margarita Yépez Terán UNIDAD: 2 CAPÍTULO: ¿Cómo beneficiarse de las normas APA en la escritura académica? NOMBRE VIDEO: ¿Qué es plagio y autoplagio?</dc:title>
  <dc:creator>Margarita</dc:creator>
  <cp:lastModifiedBy>martha espinoza</cp:lastModifiedBy>
  <cp:revision>246</cp:revision>
  <dcterms:created xsi:type="dcterms:W3CDTF">2019-06-08T05:04:48Z</dcterms:created>
  <dcterms:modified xsi:type="dcterms:W3CDTF">2022-02-25T06:26:49Z</dcterms:modified>
</cp:coreProperties>
</file>